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8" r:id="rId5"/>
    <p:sldMasterId id="2147483710" r:id="rId6"/>
    <p:sldMasterId id="2147483722" r:id="rId7"/>
    <p:sldMasterId id="2147483734" r:id="rId8"/>
    <p:sldMasterId id="2147483746" r:id="rId9"/>
    <p:sldMasterId id="2147483758" r:id="rId10"/>
  </p:sldMasterIdLst>
  <p:notesMasterIdLst>
    <p:notesMasterId r:id="rId43"/>
  </p:notesMasterIdLst>
  <p:sldIdLst>
    <p:sldId id="284" r:id="rId11"/>
    <p:sldId id="268" r:id="rId12"/>
    <p:sldId id="269" r:id="rId13"/>
    <p:sldId id="257" r:id="rId14"/>
    <p:sldId id="263" r:id="rId15"/>
    <p:sldId id="260" r:id="rId16"/>
    <p:sldId id="286" r:id="rId17"/>
    <p:sldId id="287" r:id="rId18"/>
    <p:sldId id="274" r:id="rId19"/>
    <p:sldId id="275" r:id="rId20"/>
    <p:sldId id="265" r:id="rId21"/>
    <p:sldId id="259" r:id="rId22"/>
    <p:sldId id="288" r:id="rId23"/>
    <p:sldId id="272" r:id="rId24"/>
    <p:sldId id="273" r:id="rId25"/>
    <p:sldId id="264" r:id="rId26"/>
    <p:sldId id="261" r:id="rId27"/>
    <p:sldId id="289" r:id="rId28"/>
    <p:sldId id="276" r:id="rId29"/>
    <p:sldId id="277" r:id="rId30"/>
    <p:sldId id="266" r:id="rId31"/>
    <p:sldId id="262" r:id="rId32"/>
    <p:sldId id="278" r:id="rId33"/>
    <p:sldId id="279" r:id="rId34"/>
    <p:sldId id="280" r:id="rId35"/>
    <p:sldId id="267" r:id="rId36"/>
    <p:sldId id="285" r:id="rId37"/>
    <p:sldId id="281" r:id="rId38"/>
    <p:sldId id="282" r:id="rId39"/>
    <p:sldId id="283" r:id="rId40"/>
    <p:sldId id="290" r:id="rId41"/>
    <p:sldId id="291" r:id="rId42"/>
  </p:sldIdLst>
  <p:sldSz cx="9144000" cy="6858000" type="screen4x3"/>
  <p:notesSz cx="6858000" cy="9144000"/>
  <p:defaultTextStyle>
    <a:defPPr>
      <a:defRPr lang="fr-FR"/>
    </a:defPPr>
    <a:lvl1pPr marL="0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2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8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22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94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68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42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412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88" algn="l" defTabSz="9135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B1895-688D-48F5-87FA-4EB119F91870}" type="datetimeFigureOut">
              <a:rPr lang="fr-CA" smtClean="0"/>
              <a:t>2017-01-19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D14B-D97D-4E5F-BB32-330D2A3FDE1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755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7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8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2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94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68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4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12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88" algn="l" defTabSz="9135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1024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CA" sz="2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fr-FR">
                <a:latin typeface="Arial" pitchFamily="34" charset="0"/>
                <a:ea typeface="msgothic" charset="0"/>
                <a:cs typeface="msgothic" charset="0"/>
              </a:rPr>
              <a:t>Cost-effectiveness acceptability curves for the probability of selecting Joint National Committee (JNC)-7+intensive over JNC8+intensive treatment in high-risk men aged 35 to 74 years (high risk: ≥50 years old with one of the following: existing cardiovascular disease [CVD], 2013 American College of Cardiology/American Heart Association Pooled Cohorts 10-year CVD risk ≥15%, or chronic kidney disease). JNC7 alone and JNC8 alone were dominated and do not appear on the plot.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1024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fr-CA" sz="2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fr-FR" dirty="0">
                <a:latin typeface="Arial" pitchFamily="34" charset="0"/>
                <a:ea typeface="msgothic" charset="0"/>
                <a:cs typeface="msgothic" charset="0"/>
              </a:rPr>
              <a:t>Cost-effectiveness acceptability curves for the probability of selecting Joint National Committee (JNC)-7+intensive over JNC8+intensive treatment in high-risk women aged 35 to 74 years (high risk: ≥50 years old with one of the following: existing cardiovascular disease [CVD], 2013 American College of Cardiology/American Heart Pooled Cohorts 10-year CVD risk ≥15%, or chronic kidney disease). JNC7 alone and JNC8 alone were dominated and do not appear on the plot.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3429-BA9B-4862-9045-C087E8118553}" type="datetimeFigureOut">
              <a:rPr lang="fr-CA" smtClean="0"/>
              <a:t>2017-01-19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40AE-5A13-4BA0-969E-4A2DF219A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290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3429-BA9B-4862-9045-C087E8118553}" type="datetimeFigureOut">
              <a:rPr lang="fr-CA" smtClean="0"/>
              <a:t>2017-01-19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40AE-5A13-4BA0-969E-4A2DF219A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04680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896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416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1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493" indent="0" algn="ctr">
              <a:buNone/>
              <a:defRPr/>
            </a:lvl2pPr>
            <a:lvl3pPr marL="911003" indent="0" algn="ctr">
              <a:buNone/>
              <a:defRPr/>
            </a:lvl3pPr>
            <a:lvl4pPr marL="1366503" indent="0" algn="ctr">
              <a:buNone/>
              <a:defRPr/>
            </a:lvl4pPr>
            <a:lvl5pPr marL="1822004" indent="0" algn="ctr">
              <a:buNone/>
              <a:defRPr/>
            </a:lvl5pPr>
            <a:lvl6pPr marL="2277503" indent="0" algn="ctr">
              <a:buNone/>
              <a:defRPr/>
            </a:lvl6pPr>
            <a:lvl7pPr marL="2733002" indent="0" algn="ctr">
              <a:buNone/>
              <a:defRPr/>
            </a:lvl7pPr>
            <a:lvl8pPr marL="3188500" indent="0" algn="ctr">
              <a:buNone/>
              <a:defRPr/>
            </a:lvl8pPr>
            <a:lvl9pPr marL="3644002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17313E-805E-4F07-8E35-36719268418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351464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F953F6-7A44-490B-B125-1CB8EFFDC25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182495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493" indent="0">
              <a:buNone/>
              <a:defRPr sz="1800"/>
            </a:lvl2pPr>
            <a:lvl3pPr marL="911003" indent="0">
              <a:buNone/>
              <a:defRPr sz="1600"/>
            </a:lvl3pPr>
            <a:lvl4pPr marL="1366503" indent="0">
              <a:buNone/>
              <a:defRPr sz="1400"/>
            </a:lvl4pPr>
            <a:lvl5pPr marL="1822004" indent="0">
              <a:buNone/>
              <a:defRPr sz="1400"/>
            </a:lvl5pPr>
            <a:lvl6pPr marL="2277503" indent="0">
              <a:buNone/>
              <a:defRPr sz="1400"/>
            </a:lvl6pPr>
            <a:lvl7pPr marL="2733002" indent="0">
              <a:buNone/>
              <a:defRPr sz="1400"/>
            </a:lvl7pPr>
            <a:lvl8pPr marL="3188500" indent="0">
              <a:buNone/>
              <a:defRPr sz="1400"/>
            </a:lvl8pPr>
            <a:lvl9pPr marL="3644002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344999-0BAC-4505-A81A-904D33FD10B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201488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A57704-6505-4AF5-9481-0C5E7671A58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342092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93" indent="0">
              <a:buNone/>
              <a:defRPr sz="2000" b="1"/>
            </a:lvl2pPr>
            <a:lvl3pPr marL="911003" indent="0">
              <a:buNone/>
              <a:defRPr sz="1800" b="1"/>
            </a:lvl3pPr>
            <a:lvl4pPr marL="1366503" indent="0">
              <a:buNone/>
              <a:defRPr sz="1600" b="1"/>
            </a:lvl4pPr>
            <a:lvl5pPr marL="1822004" indent="0">
              <a:buNone/>
              <a:defRPr sz="1600" b="1"/>
            </a:lvl5pPr>
            <a:lvl6pPr marL="2277503" indent="0">
              <a:buNone/>
              <a:defRPr sz="1600" b="1"/>
            </a:lvl6pPr>
            <a:lvl7pPr marL="2733002" indent="0">
              <a:buNone/>
              <a:defRPr sz="1600" b="1"/>
            </a:lvl7pPr>
            <a:lvl8pPr marL="3188500" indent="0">
              <a:buNone/>
              <a:defRPr sz="1600" b="1"/>
            </a:lvl8pPr>
            <a:lvl9pPr marL="3644002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76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93" indent="0">
              <a:buNone/>
              <a:defRPr sz="2000" b="1"/>
            </a:lvl2pPr>
            <a:lvl3pPr marL="911003" indent="0">
              <a:buNone/>
              <a:defRPr sz="1800" b="1"/>
            </a:lvl3pPr>
            <a:lvl4pPr marL="1366503" indent="0">
              <a:buNone/>
              <a:defRPr sz="1600" b="1"/>
            </a:lvl4pPr>
            <a:lvl5pPr marL="1822004" indent="0">
              <a:buNone/>
              <a:defRPr sz="1600" b="1"/>
            </a:lvl5pPr>
            <a:lvl6pPr marL="2277503" indent="0">
              <a:buNone/>
              <a:defRPr sz="1600" b="1"/>
            </a:lvl6pPr>
            <a:lvl7pPr marL="2733002" indent="0">
              <a:buNone/>
              <a:defRPr sz="1600" b="1"/>
            </a:lvl7pPr>
            <a:lvl8pPr marL="3188500" indent="0">
              <a:buNone/>
              <a:defRPr sz="1600" b="1"/>
            </a:lvl8pPr>
            <a:lvl9pPr marL="3644002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76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13E56A-5171-4E0E-92E5-646746144F1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909141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871DE5-5D00-4174-9579-A5FB0E22379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825812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8B44E-F78B-45AC-A167-D148B261967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735124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2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6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493" indent="0">
              <a:buNone/>
              <a:defRPr sz="1200"/>
            </a:lvl2pPr>
            <a:lvl3pPr marL="911003" indent="0">
              <a:buNone/>
              <a:defRPr sz="1000"/>
            </a:lvl3pPr>
            <a:lvl4pPr marL="1366503" indent="0">
              <a:buNone/>
              <a:defRPr sz="900"/>
            </a:lvl4pPr>
            <a:lvl5pPr marL="1822004" indent="0">
              <a:buNone/>
              <a:defRPr sz="900"/>
            </a:lvl5pPr>
            <a:lvl6pPr marL="2277503" indent="0">
              <a:buNone/>
              <a:defRPr sz="900"/>
            </a:lvl6pPr>
            <a:lvl7pPr marL="2733002" indent="0">
              <a:buNone/>
              <a:defRPr sz="900"/>
            </a:lvl7pPr>
            <a:lvl8pPr marL="3188500" indent="0">
              <a:buNone/>
              <a:defRPr sz="900"/>
            </a:lvl8pPr>
            <a:lvl9pPr marL="3644002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6B0314-2C01-4266-B4A0-A65D7786CA0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5803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47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3429-BA9B-4862-9045-C087E8118553}" type="datetimeFigureOut">
              <a:rPr lang="fr-CA" smtClean="0"/>
              <a:t>2017-01-19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40AE-5A13-4BA0-969E-4A2DF219A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56742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493" indent="0">
              <a:buNone/>
              <a:defRPr sz="2800"/>
            </a:lvl2pPr>
            <a:lvl3pPr marL="911003" indent="0">
              <a:buNone/>
              <a:defRPr sz="2400"/>
            </a:lvl3pPr>
            <a:lvl4pPr marL="1366503" indent="0">
              <a:buNone/>
              <a:defRPr sz="2000"/>
            </a:lvl4pPr>
            <a:lvl5pPr marL="1822004" indent="0">
              <a:buNone/>
              <a:defRPr sz="2000"/>
            </a:lvl5pPr>
            <a:lvl6pPr marL="2277503" indent="0">
              <a:buNone/>
              <a:defRPr sz="2000"/>
            </a:lvl6pPr>
            <a:lvl7pPr marL="2733002" indent="0">
              <a:buNone/>
              <a:defRPr sz="2000"/>
            </a:lvl7pPr>
            <a:lvl8pPr marL="3188500" indent="0">
              <a:buNone/>
              <a:defRPr sz="2000"/>
            </a:lvl8pPr>
            <a:lvl9pPr marL="3644002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93" indent="0">
              <a:buNone/>
              <a:defRPr sz="1200"/>
            </a:lvl2pPr>
            <a:lvl3pPr marL="911003" indent="0">
              <a:buNone/>
              <a:defRPr sz="1000"/>
            </a:lvl3pPr>
            <a:lvl4pPr marL="1366503" indent="0">
              <a:buNone/>
              <a:defRPr sz="900"/>
            </a:lvl4pPr>
            <a:lvl5pPr marL="1822004" indent="0">
              <a:buNone/>
              <a:defRPr sz="900"/>
            </a:lvl5pPr>
            <a:lvl6pPr marL="2277503" indent="0">
              <a:buNone/>
              <a:defRPr sz="900"/>
            </a:lvl6pPr>
            <a:lvl7pPr marL="2733002" indent="0">
              <a:buNone/>
              <a:defRPr sz="900"/>
            </a:lvl7pPr>
            <a:lvl8pPr marL="3188500" indent="0">
              <a:buNone/>
              <a:defRPr sz="900"/>
            </a:lvl8pPr>
            <a:lvl9pPr marL="3644002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62CA6E-B5BD-46A6-A9EA-3FF0188A68B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333026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0C9F07-D078-4F5F-88BC-5E9EBC61CAF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469477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701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01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034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ED0856-3CE7-4FBF-8C0A-4A54CE6BE3C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1705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09475" indent="0" algn="ctr">
              <a:buNone/>
              <a:defRPr/>
            </a:lvl2pPr>
            <a:lvl3pPr marL="818935" indent="0" algn="ctr">
              <a:buNone/>
              <a:defRPr/>
            </a:lvl3pPr>
            <a:lvl4pPr marL="1228435" indent="0" algn="ctr">
              <a:buNone/>
              <a:defRPr/>
            </a:lvl4pPr>
            <a:lvl5pPr marL="1637883" indent="0" algn="ctr">
              <a:buNone/>
              <a:defRPr/>
            </a:lvl5pPr>
            <a:lvl6pPr marL="2047341" indent="0" algn="ctr">
              <a:buNone/>
              <a:defRPr/>
            </a:lvl6pPr>
            <a:lvl7pPr marL="2456830" indent="0" algn="ctr">
              <a:buNone/>
              <a:defRPr/>
            </a:lvl7pPr>
            <a:lvl8pPr marL="2866294" indent="0" algn="ctr">
              <a:buNone/>
              <a:defRPr/>
            </a:lvl8pPr>
            <a:lvl9pPr marL="3275766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1490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9148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98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9475" indent="0">
              <a:buNone/>
              <a:defRPr sz="1600"/>
            </a:lvl2pPr>
            <a:lvl3pPr marL="818935" indent="0">
              <a:buNone/>
              <a:defRPr sz="1500"/>
            </a:lvl3pPr>
            <a:lvl4pPr marL="1228435" indent="0">
              <a:buNone/>
              <a:defRPr sz="1300"/>
            </a:lvl4pPr>
            <a:lvl5pPr marL="1637883" indent="0">
              <a:buNone/>
              <a:defRPr sz="1300"/>
            </a:lvl5pPr>
            <a:lvl6pPr marL="2047341" indent="0">
              <a:buNone/>
              <a:defRPr sz="1300"/>
            </a:lvl6pPr>
            <a:lvl7pPr marL="2456830" indent="0">
              <a:buNone/>
              <a:defRPr sz="1300"/>
            </a:lvl7pPr>
            <a:lvl8pPr marL="2866294" indent="0">
              <a:buNone/>
              <a:defRPr sz="1300"/>
            </a:lvl8pPr>
            <a:lvl9pPr marL="3275766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9678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562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456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2" y="27519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9475" indent="0">
              <a:buNone/>
              <a:defRPr sz="1800" b="1"/>
            </a:lvl2pPr>
            <a:lvl3pPr marL="818935" indent="0">
              <a:buNone/>
              <a:defRPr sz="1600" b="1"/>
            </a:lvl3pPr>
            <a:lvl4pPr marL="1228435" indent="0">
              <a:buNone/>
              <a:defRPr sz="1500" b="1"/>
            </a:lvl4pPr>
            <a:lvl5pPr marL="1637883" indent="0">
              <a:buNone/>
              <a:defRPr sz="1500" b="1"/>
            </a:lvl5pPr>
            <a:lvl6pPr marL="2047341" indent="0">
              <a:buNone/>
              <a:defRPr sz="1500" b="1"/>
            </a:lvl6pPr>
            <a:lvl7pPr marL="2456830" indent="0">
              <a:buNone/>
              <a:defRPr sz="1500" b="1"/>
            </a:lvl7pPr>
            <a:lvl8pPr marL="2866294" indent="0">
              <a:buNone/>
              <a:defRPr sz="1500" b="1"/>
            </a:lvl8pPr>
            <a:lvl9pPr marL="3275766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9475" indent="0">
              <a:buNone/>
              <a:defRPr sz="1800" b="1"/>
            </a:lvl2pPr>
            <a:lvl3pPr marL="818935" indent="0">
              <a:buNone/>
              <a:defRPr sz="1600" b="1"/>
            </a:lvl3pPr>
            <a:lvl4pPr marL="1228435" indent="0">
              <a:buNone/>
              <a:defRPr sz="1500" b="1"/>
            </a:lvl4pPr>
            <a:lvl5pPr marL="1637883" indent="0">
              <a:buNone/>
              <a:defRPr sz="1500" b="1"/>
            </a:lvl5pPr>
            <a:lvl6pPr marL="2047341" indent="0">
              <a:buNone/>
              <a:defRPr sz="1500" b="1"/>
            </a:lvl6pPr>
            <a:lvl7pPr marL="2456830" indent="0">
              <a:buNone/>
              <a:defRPr sz="1500" b="1"/>
            </a:lvl7pPr>
            <a:lvl8pPr marL="2866294" indent="0">
              <a:buNone/>
              <a:defRPr sz="1500" b="1"/>
            </a:lvl8pPr>
            <a:lvl9pPr marL="3275766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4788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0112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45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51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09475" indent="0">
              <a:buNone/>
              <a:defRPr sz="1100"/>
            </a:lvl2pPr>
            <a:lvl3pPr marL="818935" indent="0">
              <a:buNone/>
              <a:defRPr sz="900"/>
            </a:lvl3pPr>
            <a:lvl4pPr marL="1228435" indent="0">
              <a:buNone/>
              <a:defRPr sz="800"/>
            </a:lvl4pPr>
            <a:lvl5pPr marL="1637883" indent="0">
              <a:buNone/>
              <a:defRPr sz="800"/>
            </a:lvl5pPr>
            <a:lvl6pPr marL="2047341" indent="0">
              <a:buNone/>
              <a:defRPr sz="800"/>
            </a:lvl6pPr>
            <a:lvl7pPr marL="2456830" indent="0">
              <a:buNone/>
              <a:defRPr sz="800"/>
            </a:lvl7pPr>
            <a:lvl8pPr marL="2866294" indent="0">
              <a:buNone/>
              <a:defRPr sz="800"/>
            </a:lvl8pPr>
            <a:lvl9pPr marL="3275766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920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3429-BA9B-4862-9045-C087E8118553}" type="datetimeFigureOut">
              <a:rPr lang="fr-CA" smtClean="0"/>
              <a:t>2017-01-19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40AE-5A13-4BA0-969E-4A2DF219A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5062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09475" indent="0">
              <a:buNone/>
              <a:defRPr sz="2500"/>
            </a:lvl2pPr>
            <a:lvl3pPr marL="818935" indent="0">
              <a:buNone/>
              <a:defRPr sz="2200"/>
            </a:lvl3pPr>
            <a:lvl4pPr marL="1228435" indent="0">
              <a:buNone/>
              <a:defRPr sz="1800"/>
            </a:lvl4pPr>
            <a:lvl5pPr marL="1637883" indent="0">
              <a:buNone/>
              <a:defRPr sz="1800"/>
            </a:lvl5pPr>
            <a:lvl6pPr marL="2047341" indent="0">
              <a:buNone/>
              <a:defRPr sz="1800"/>
            </a:lvl6pPr>
            <a:lvl7pPr marL="2456830" indent="0">
              <a:buNone/>
              <a:defRPr sz="1800"/>
            </a:lvl7pPr>
            <a:lvl8pPr marL="2866294" indent="0">
              <a:buNone/>
              <a:defRPr sz="1800"/>
            </a:lvl8pPr>
            <a:lvl9pPr marL="3275766" indent="0">
              <a:buNone/>
              <a:defRPr sz="18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09475" indent="0">
              <a:buNone/>
              <a:defRPr sz="1100"/>
            </a:lvl2pPr>
            <a:lvl3pPr marL="818935" indent="0">
              <a:buNone/>
              <a:defRPr sz="900"/>
            </a:lvl3pPr>
            <a:lvl4pPr marL="1228435" indent="0">
              <a:buNone/>
              <a:defRPr sz="800"/>
            </a:lvl4pPr>
            <a:lvl5pPr marL="1637883" indent="0">
              <a:buNone/>
              <a:defRPr sz="800"/>
            </a:lvl5pPr>
            <a:lvl6pPr marL="2047341" indent="0">
              <a:buNone/>
              <a:defRPr sz="800"/>
            </a:lvl6pPr>
            <a:lvl7pPr marL="2456830" indent="0">
              <a:buNone/>
              <a:defRPr sz="800"/>
            </a:lvl7pPr>
            <a:lvl8pPr marL="2866294" indent="0">
              <a:buNone/>
              <a:defRPr sz="800"/>
            </a:lvl8pPr>
            <a:lvl9pPr marL="3275766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5341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5643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6082" y="568860"/>
            <a:ext cx="1951200" cy="565691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0661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040" y="568862"/>
            <a:ext cx="7806240" cy="114348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1598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09602" indent="0" algn="ctr">
              <a:buNone/>
              <a:defRPr/>
            </a:lvl2pPr>
            <a:lvl3pPr marL="819190" indent="0" algn="ctr">
              <a:buNone/>
              <a:defRPr/>
            </a:lvl3pPr>
            <a:lvl4pPr marL="1228816" indent="0" algn="ctr">
              <a:buNone/>
              <a:defRPr/>
            </a:lvl4pPr>
            <a:lvl5pPr marL="1638392" indent="0" algn="ctr">
              <a:buNone/>
              <a:defRPr/>
            </a:lvl5pPr>
            <a:lvl6pPr marL="2047978" indent="0" algn="ctr">
              <a:buNone/>
              <a:defRPr/>
            </a:lvl6pPr>
            <a:lvl7pPr marL="2457594" indent="0" algn="ctr">
              <a:buNone/>
              <a:defRPr/>
            </a:lvl7pPr>
            <a:lvl8pPr marL="2867186" indent="0" algn="ctr">
              <a:buNone/>
              <a:defRPr/>
            </a:lvl8pPr>
            <a:lvl9pPr marL="3276785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4056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4783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98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9602" indent="0">
              <a:buNone/>
              <a:defRPr sz="1600"/>
            </a:lvl2pPr>
            <a:lvl3pPr marL="819190" indent="0">
              <a:buNone/>
              <a:defRPr sz="1500"/>
            </a:lvl3pPr>
            <a:lvl4pPr marL="1228816" indent="0">
              <a:buNone/>
              <a:defRPr sz="1300"/>
            </a:lvl4pPr>
            <a:lvl5pPr marL="1638392" indent="0">
              <a:buNone/>
              <a:defRPr sz="1300"/>
            </a:lvl5pPr>
            <a:lvl6pPr marL="2047978" indent="0">
              <a:buNone/>
              <a:defRPr sz="1300"/>
            </a:lvl6pPr>
            <a:lvl7pPr marL="2457594" indent="0">
              <a:buNone/>
              <a:defRPr sz="1300"/>
            </a:lvl7pPr>
            <a:lvl8pPr marL="2867186" indent="0">
              <a:buNone/>
              <a:defRPr sz="1300"/>
            </a:lvl8pPr>
            <a:lvl9pPr marL="3276785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45173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562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1124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2" y="27519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9602" indent="0">
              <a:buNone/>
              <a:defRPr sz="1800" b="1"/>
            </a:lvl2pPr>
            <a:lvl3pPr marL="819190" indent="0">
              <a:buNone/>
              <a:defRPr sz="1600" b="1"/>
            </a:lvl3pPr>
            <a:lvl4pPr marL="1228816" indent="0">
              <a:buNone/>
              <a:defRPr sz="1500" b="1"/>
            </a:lvl4pPr>
            <a:lvl5pPr marL="1638392" indent="0">
              <a:buNone/>
              <a:defRPr sz="1500" b="1"/>
            </a:lvl5pPr>
            <a:lvl6pPr marL="2047978" indent="0">
              <a:buNone/>
              <a:defRPr sz="1500" b="1"/>
            </a:lvl6pPr>
            <a:lvl7pPr marL="2457594" indent="0">
              <a:buNone/>
              <a:defRPr sz="1500" b="1"/>
            </a:lvl7pPr>
            <a:lvl8pPr marL="2867186" indent="0">
              <a:buNone/>
              <a:defRPr sz="1500" b="1"/>
            </a:lvl8pPr>
            <a:lvl9pPr marL="3276785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9602" indent="0">
              <a:buNone/>
              <a:defRPr sz="1800" b="1"/>
            </a:lvl2pPr>
            <a:lvl3pPr marL="819190" indent="0">
              <a:buNone/>
              <a:defRPr sz="1600" b="1"/>
            </a:lvl3pPr>
            <a:lvl4pPr marL="1228816" indent="0">
              <a:buNone/>
              <a:defRPr sz="1500" b="1"/>
            </a:lvl4pPr>
            <a:lvl5pPr marL="1638392" indent="0">
              <a:buNone/>
              <a:defRPr sz="1500" b="1"/>
            </a:lvl5pPr>
            <a:lvl6pPr marL="2047978" indent="0">
              <a:buNone/>
              <a:defRPr sz="1500" b="1"/>
            </a:lvl6pPr>
            <a:lvl7pPr marL="2457594" indent="0">
              <a:buNone/>
              <a:defRPr sz="1500" b="1"/>
            </a:lvl7pPr>
            <a:lvl8pPr marL="2867186" indent="0">
              <a:buNone/>
              <a:defRPr sz="1500" b="1"/>
            </a:lvl8pPr>
            <a:lvl9pPr marL="3276785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1528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230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3429-BA9B-4862-9045-C087E8118553}" type="datetimeFigureOut">
              <a:rPr lang="fr-CA" smtClean="0"/>
              <a:t>2017-01-19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40AE-5A13-4BA0-969E-4A2DF219A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1396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872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51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09602" indent="0">
              <a:buNone/>
              <a:defRPr sz="1100"/>
            </a:lvl2pPr>
            <a:lvl3pPr marL="819190" indent="0">
              <a:buNone/>
              <a:defRPr sz="900"/>
            </a:lvl3pPr>
            <a:lvl4pPr marL="1228816" indent="0">
              <a:buNone/>
              <a:defRPr sz="800"/>
            </a:lvl4pPr>
            <a:lvl5pPr marL="1638392" indent="0">
              <a:buNone/>
              <a:defRPr sz="800"/>
            </a:lvl5pPr>
            <a:lvl6pPr marL="2047978" indent="0">
              <a:buNone/>
              <a:defRPr sz="800"/>
            </a:lvl6pPr>
            <a:lvl7pPr marL="2457594" indent="0">
              <a:buNone/>
              <a:defRPr sz="800"/>
            </a:lvl7pPr>
            <a:lvl8pPr marL="2867186" indent="0">
              <a:buNone/>
              <a:defRPr sz="800"/>
            </a:lvl8pPr>
            <a:lvl9pPr marL="3276785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70491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09602" indent="0">
              <a:buNone/>
              <a:defRPr sz="2500"/>
            </a:lvl2pPr>
            <a:lvl3pPr marL="819190" indent="0">
              <a:buNone/>
              <a:defRPr sz="2200"/>
            </a:lvl3pPr>
            <a:lvl4pPr marL="1228816" indent="0">
              <a:buNone/>
              <a:defRPr sz="1800"/>
            </a:lvl4pPr>
            <a:lvl5pPr marL="1638392" indent="0">
              <a:buNone/>
              <a:defRPr sz="1800"/>
            </a:lvl5pPr>
            <a:lvl6pPr marL="2047978" indent="0">
              <a:buNone/>
              <a:defRPr sz="1800"/>
            </a:lvl6pPr>
            <a:lvl7pPr marL="2457594" indent="0">
              <a:buNone/>
              <a:defRPr sz="1800"/>
            </a:lvl7pPr>
            <a:lvl8pPr marL="2867186" indent="0">
              <a:buNone/>
              <a:defRPr sz="1800"/>
            </a:lvl8pPr>
            <a:lvl9pPr marL="3276785" indent="0">
              <a:buNone/>
              <a:defRPr sz="18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09602" indent="0">
              <a:buNone/>
              <a:defRPr sz="1100"/>
            </a:lvl2pPr>
            <a:lvl3pPr marL="819190" indent="0">
              <a:buNone/>
              <a:defRPr sz="900"/>
            </a:lvl3pPr>
            <a:lvl4pPr marL="1228816" indent="0">
              <a:buNone/>
              <a:defRPr sz="800"/>
            </a:lvl4pPr>
            <a:lvl5pPr marL="1638392" indent="0">
              <a:buNone/>
              <a:defRPr sz="800"/>
            </a:lvl5pPr>
            <a:lvl6pPr marL="2047978" indent="0">
              <a:buNone/>
              <a:defRPr sz="800"/>
            </a:lvl6pPr>
            <a:lvl7pPr marL="2457594" indent="0">
              <a:buNone/>
              <a:defRPr sz="800"/>
            </a:lvl7pPr>
            <a:lvl8pPr marL="2867186" indent="0">
              <a:buNone/>
              <a:defRPr sz="800"/>
            </a:lvl8pPr>
            <a:lvl9pPr marL="3276785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5953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9591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6082" y="568860"/>
            <a:ext cx="1951200" cy="565691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2896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040" y="568862"/>
            <a:ext cx="7806240" cy="114348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5304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72" indent="0" algn="ctr">
              <a:buNone/>
              <a:defRPr/>
            </a:lvl2pPr>
            <a:lvl3pPr marL="913548" indent="0" algn="ctr">
              <a:buNone/>
              <a:defRPr/>
            </a:lvl3pPr>
            <a:lvl4pPr marL="1370322" indent="0" algn="ctr">
              <a:buNone/>
              <a:defRPr/>
            </a:lvl4pPr>
            <a:lvl5pPr marL="1827094" indent="0" algn="ctr">
              <a:buNone/>
              <a:defRPr/>
            </a:lvl5pPr>
            <a:lvl6pPr marL="2283868" indent="0" algn="ctr">
              <a:buNone/>
              <a:defRPr/>
            </a:lvl6pPr>
            <a:lvl7pPr marL="2740642" indent="0" algn="ctr">
              <a:buNone/>
              <a:defRPr/>
            </a:lvl7pPr>
            <a:lvl8pPr marL="3197412" indent="0" algn="ctr">
              <a:buNone/>
              <a:defRPr/>
            </a:lvl8pPr>
            <a:lvl9pPr marL="3654188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2E365-D58F-4CD6-8F93-CD1E494F388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682575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48685-02B8-4D2F-87C9-599720B91F1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1601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2" indent="0">
              <a:buNone/>
              <a:defRPr sz="1800"/>
            </a:lvl2pPr>
            <a:lvl3pPr marL="913548" indent="0">
              <a:buNone/>
              <a:defRPr sz="1600"/>
            </a:lvl3pPr>
            <a:lvl4pPr marL="1370322" indent="0">
              <a:buNone/>
              <a:defRPr sz="1400"/>
            </a:lvl4pPr>
            <a:lvl5pPr marL="1827094" indent="0">
              <a:buNone/>
              <a:defRPr sz="1400"/>
            </a:lvl5pPr>
            <a:lvl6pPr marL="2283868" indent="0">
              <a:buNone/>
              <a:defRPr sz="1400"/>
            </a:lvl6pPr>
            <a:lvl7pPr marL="2740642" indent="0">
              <a:buNone/>
              <a:defRPr sz="1400"/>
            </a:lvl7pPr>
            <a:lvl8pPr marL="3197412" indent="0">
              <a:buNone/>
              <a:defRPr sz="1400"/>
            </a:lvl8pPr>
            <a:lvl9pPr marL="3654188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9AB0C-F9AF-4D68-87A6-43A25B6A846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29942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54A2F-456E-4A24-95B5-7B700B4A2968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6077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3429-BA9B-4862-9045-C087E8118553}" type="datetimeFigureOut">
              <a:rPr lang="fr-CA" smtClean="0"/>
              <a:t>2017-01-19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40AE-5A13-4BA0-969E-4A2DF219A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4703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15F03-DC00-4C03-8D9B-583FEA8D69E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18835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79698-CC91-413F-9A76-FFFF571E39C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51058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798DF-D69F-4CDC-B661-7E7B14C0787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88175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4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924E4-A2CD-4550-BDAA-FADE20F649B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20210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8" indent="0">
              <a:buNone/>
              <a:defRPr sz="2400"/>
            </a:lvl3pPr>
            <a:lvl4pPr marL="1370322" indent="0">
              <a:buNone/>
              <a:defRPr sz="2000"/>
            </a:lvl4pPr>
            <a:lvl5pPr marL="1827094" indent="0">
              <a:buNone/>
              <a:defRPr sz="2000"/>
            </a:lvl5pPr>
            <a:lvl6pPr marL="2283868" indent="0">
              <a:buNone/>
              <a:defRPr sz="2000"/>
            </a:lvl6pPr>
            <a:lvl7pPr marL="2740642" indent="0">
              <a:buNone/>
              <a:defRPr sz="2000"/>
            </a:lvl7pPr>
            <a:lvl8pPr marL="3197412" indent="0">
              <a:buNone/>
              <a:defRPr sz="2000"/>
            </a:lvl8pPr>
            <a:lvl9pPr marL="3654188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78410-8D81-4121-AE0F-5F1B456C8D6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346947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39041-1468-471B-8758-D5F5BEA2421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49608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47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FB0D1-ABFA-4E4F-B0B6-387AE023509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840308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72" indent="0" algn="ctr">
              <a:buNone/>
              <a:defRPr/>
            </a:lvl2pPr>
            <a:lvl3pPr marL="913548" indent="0" algn="ctr">
              <a:buNone/>
              <a:defRPr/>
            </a:lvl3pPr>
            <a:lvl4pPr marL="1370322" indent="0" algn="ctr">
              <a:buNone/>
              <a:defRPr/>
            </a:lvl4pPr>
            <a:lvl5pPr marL="1827094" indent="0" algn="ctr">
              <a:buNone/>
              <a:defRPr/>
            </a:lvl5pPr>
            <a:lvl6pPr marL="2283868" indent="0" algn="ctr">
              <a:buNone/>
              <a:defRPr/>
            </a:lvl6pPr>
            <a:lvl7pPr marL="2740642" indent="0" algn="ctr">
              <a:buNone/>
              <a:defRPr/>
            </a:lvl7pPr>
            <a:lvl8pPr marL="3197412" indent="0" algn="ctr">
              <a:buNone/>
              <a:defRPr/>
            </a:lvl8pPr>
            <a:lvl9pPr marL="3654188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60628-8D3E-4126-961B-DA38213B944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10803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6C1D1-75B3-49E4-8035-7EDCFE079D3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34227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2" indent="0">
              <a:buNone/>
              <a:defRPr sz="1800"/>
            </a:lvl2pPr>
            <a:lvl3pPr marL="913548" indent="0">
              <a:buNone/>
              <a:defRPr sz="1600"/>
            </a:lvl3pPr>
            <a:lvl4pPr marL="1370322" indent="0">
              <a:buNone/>
              <a:defRPr sz="1400"/>
            </a:lvl4pPr>
            <a:lvl5pPr marL="1827094" indent="0">
              <a:buNone/>
              <a:defRPr sz="1400"/>
            </a:lvl5pPr>
            <a:lvl6pPr marL="2283868" indent="0">
              <a:buNone/>
              <a:defRPr sz="1400"/>
            </a:lvl6pPr>
            <a:lvl7pPr marL="2740642" indent="0">
              <a:buNone/>
              <a:defRPr sz="1400"/>
            </a:lvl7pPr>
            <a:lvl8pPr marL="3197412" indent="0">
              <a:buNone/>
              <a:defRPr sz="1400"/>
            </a:lvl8pPr>
            <a:lvl9pPr marL="3654188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9909A-5BA5-4F62-888B-2E5A0B732BD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4243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3429-BA9B-4862-9045-C087E8118553}" type="datetimeFigureOut">
              <a:rPr lang="fr-CA" smtClean="0"/>
              <a:t>2017-01-19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40AE-5A13-4BA0-969E-4A2DF219A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1884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02A5A-95EA-45D0-A43D-07AC6C6C55B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77039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03007-204E-4CBB-98CD-7A134144747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729089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FBBB6-53E7-4CFD-BB48-39B05A6E303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46103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6903C-1DA7-41B6-8C17-E2480FDAD3A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437097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4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482C3-4AAA-47E3-B60E-CCC6FC2ECB2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974068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8" indent="0">
              <a:buNone/>
              <a:defRPr sz="2400"/>
            </a:lvl3pPr>
            <a:lvl4pPr marL="1370322" indent="0">
              <a:buNone/>
              <a:defRPr sz="2000"/>
            </a:lvl4pPr>
            <a:lvl5pPr marL="1827094" indent="0">
              <a:buNone/>
              <a:defRPr sz="2000"/>
            </a:lvl5pPr>
            <a:lvl6pPr marL="2283868" indent="0">
              <a:buNone/>
              <a:defRPr sz="2000"/>
            </a:lvl6pPr>
            <a:lvl7pPr marL="2740642" indent="0">
              <a:buNone/>
              <a:defRPr sz="2000"/>
            </a:lvl7pPr>
            <a:lvl8pPr marL="3197412" indent="0">
              <a:buNone/>
              <a:defRPr sz="2000"/>
            </a:lvl8pPr>
            <a:lvl9pPr marL="3654188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0BD30-7D44-41A9-B823-6116B46F495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815491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D847-716C-451E-9429-21695D91FA4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691409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47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Date of download:  mm/dd/yyyy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21A97-A5E3-439F-B487-D0C6010C121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565789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11" indent="0" algn="ctr">
              <a:buNone/>
              <a:defRPr/>
            </a:lvl2pPr>
            <a:lvl3pPr marL="829022" indent="0" algn="ctr">
              <a:buNone/>
              <a:defRPr/>
            </a:lvl3pPr>
            <a:lvl4pPr marL="1243533" indent="0" algn="ctr">
              <a:buNone/>
              <a:defRPr/>
            </a:lvl4pPr>
            <a:lvl5pPr marL="1658044" indent="0" algn="ctr">
              <a:buNone/>
              <a:defRPr/>
            </a:lvl5pPr>
            <a:lvl6pPr marL="2072556" indent="0" algn="ctr">
              <a:buNone/>
              <a:defRPr/>
            </a:lvl6pPr>
            <a:lvl7pPr marL="2487067" indent="0" algn="ctr">
              <a:buNone/>
              <a:defRPr/>
            </a:lvl7pPr>
            <a:lvl8pPr marL="2901578" indent="0" algn="ctr">
              <a:buNone/>
              <a:defRPr/>
            </a:lvl8pPr>
            <a:lvl9pPr marL="3316089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80900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992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3429-BA9B-4862-9045-C087E8118553}" type="datetimeFigureOut">
              <a:rPr lang="fr-CA" smtClean="0"/>
              <a:t>2017-01-19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40AE-5A13-4BA0-969E-4A2DF219A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4057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868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11" indent="0">
              <a:buNone/>
              <a:defRPr sz="1600"/>
            </a:lvl2pPr>
            <a:lvl3pPr marL="829022" indent="0">
              <a:buNone/>
              <a:defRPr sz="1500"/>
            </a:lvl3pPr>
            <a:lvl4pPr marL="1243533" indent="0">
              <a:buNone/>
              <a:defRPr sz="1300"/>
            </a:lvl4pPr>
            <a:lvl5pPr marL="1658044" indent="0">
              <a:buNone/>
              <a:defRPr sz="1300"/>
            </a:lvl5pPr>
            <a:lvl6pPr marL="2072556" indent="0">
              <a:buNone/>
              <a:defRPr sz="1300"/>
            </a:lvl6pPr>
            <a:lvl7pPr marL="2487067" indent="0">
              <a:buNone/>
              <a:defRPr sz="1300"/>
            </a:lvl7pPr>
            <a:lvl8pPr marL="2901578" indent="0">
              <a:buNone/>
              <a:defRPr sz="1300"/>
            </a:lvl8pPr>
            <a:lvl9pPr marL="3316089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17157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562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30288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2" y="275075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11" indent="0">
              <a:buNone/>
              <a:defRPr sz="1800" b="1"/>
            </a:lvl2pPr>
            <a:lvl3pPr marL="829022" indent="0">
              <a:buNone/>
              <a:defRPr sz="1600" b="1"/>
            </a:lvl3pPr>
            <a:lvl4pPr marL="1243533" indent="0">
              <a:buNone/>
              <a:defRPr sz="1500" b="1"/>
            </a:lvl4pPr>
            <a:lvl5pPr marL="1658044" indent="0">
              <a:buNone/>
              <a:defRPr sz="1500" b="1"/>
            </a:lvl5pPr>
            <a:lvl6pPr marL="2072556" indent="0">
              <a:buNone/>
              <a:defRPr sz="1500" b="1"/>
            </a:lvl6pPr>
            <a:lvl7pPr marL="2487067" indent="0">
              <a:buNone/>
              <a:defRPr sz="1500" b="1"/>
            </a:lvl7pPr>
            <a:lvl8pPr marL="2901578" indent="0">
              <a:buNone/>
              <a:defRPr sz="1500" b="1"/>
            </a:lvl8pPr>
            <a:lvl9pPr marL="3316089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11" indent="0">
              <a:buNone/>
              <a:defRPr sz="1800" b="1"/>
            </a:lvl2pPr>
            <a:lvl3pPr marL="829022" indent="0">
              <a:buNone/>
              <a:defRPr sz="1600" b="1"/>
            </a:lvl3pPr>
            <a:lvl4pPr marL="1243533" indent="0">
              <a:buNone/>
              <a:defRPr sz="1500" b="1"/>
            </a:lvl4pPr>
            <a:lvl5pPr marL="1658044" indent="0">
              <a:buNone/>
              <a:defRPr sz="1500" b="1"/>
            </a:lvl5pPr>
            <a:lvl6pPr marL="2072556" indent="0">
              <a:buNone/>
              <a:defRPr sz="1500" b="1"/>
            </a:lvl6pPr>
            <a:lvl7pPr marL="2487067" indent="0">
              <a:buNone/>
              <a:defRPr sz="1500" b="1"/>
            </a:lvl7pPr>
            <a:lvl8pPr marL="2901578" indent="0">
              <a:buNone/>
              <a:defRPr sz="1500" b="1"/>
            </a:lvl8pPr>
            <a:lvl9pPr marL="3316089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7888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1300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4762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396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11" indent="0">
              <a:buNone/>
              <a:defRPr sz="1100"/>
            </a:lvl2pPr>
            <a:lvl3pPr marL="829022" indent="0">
              <a:buNone/>
              <a:defRPr sz="900"/>
            </a:lvl3pPr>
            <a:lvl4pPr marL="1243533" indent="0">
              <a:buNone/>
              <a:defRPr sz="800"/>
            </a:lvl4pPr>
            <a:lvl5pPr marL="1658044" indent="0">
              <a:buNone/>
              <a:defRPr sz="800"/>
            </a:lvl5pPr>
            <a:lvl6pPr marL="2072556" indent="0">
              <a:buNone/>
              <a:defRPr sz="800"/>
            </a:lvl6pPr>
            <a:lvl7pPr marL="2487067" indent="0">
              <a:buNone/>
              <a:defRPr sz="800"/>
            </a:lvl7pPr>
            <a:lvl8pPr marL="2901578" indent="0">
              <a:buNone/>
              <a:defRPr sz="800"/>
            </a:lvl8pPr>
            <a:lvl9pPr marL="3316089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72095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11" indent="0">
              <a:buNone/>
              <a:defRPr sz="2500"/>
            </a:lvl2pPr>
            <a:lvl3pPr marL="829022" indent="0">
              <a:buNone/>
              <a:defRPr sz="2200"/>
            </a:lvl3pPr>
            <a:lvl4pPr marL="1243533" indent="0">
              <a:buNone/>
              <a:defRPr sz="1800"/>
            </a:lvl4pPr>
            <a:lvl5pPr marL="1658044" indent="0">
              <a:buNone/>
              <a:defRPr sz="1800"/>
            </a:lvl5pPr>
            <a:lvl6pPr marL="2072556" indent="0">
              <a:buNone/>
              <a:defRPr sz="1800"/>
            </a:lvl6pPr>
            <a:lvl7pPr marL="2487067" indent="0">
              <a:buNone/>
              <a:defRPr sz="1800"/>
            </a:lvl7pPr>
            <a:lvl8pPr marL="2901578" indent="0">
              <a:buNone/>
              <a:defRPr sz="1800"/>
            </a:lvl8pPr>
            <a:lvl9pPr marL="3316089" indent="0">
              <a:buNone/>
              <a:defRPr sz="18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11" indent="0">
              <a:buNone/>
              <a:defRPr sz="1100"/>
            </a:lvl2pPr>
            <a:lvl3pPr marL="829022" indent="0">
              <a:buNone/>
              <a:defRPr sz="900"/>
            </a:lvl3pPr>
            <a:lvl4pPr marL="1243533" indent="0">
              <a:buNone/>
              <a:defRPr sz="800"/>
            </a:lvl4pPr>
            <a:lvl5pPr marL="1658044" indent="0">
              <a:buNone/>
              <a:defRPr sz="800"/>
            </a:lvl5pPr>
            <a:lvl6pPr marL="2072556" indent="0">
              <a:buNone/>
              <a:defRPr sz="800"/>
            </a:lvl6pPr>
            <a:lvl7pPr marL="2487067" indent="0">
              <a:buNone/>
              <a:defRPr sz="800"/>
            </a:lvl7pPr>
            <a:lvl8pPr marL="2901578" indent="0">
              <a:buNone/>
              <a:defRPr sz="800"/>
            </a:lvl8pPr>
            <a:lvl9pPr marL="3316089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0555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94783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6082" y="568860"/>
            <a:ext cx="1951200" cy="565691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93286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474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3429-BA9B-4862-9045-C087E8118553}" type="datetimeFigureOut">
              <a:rPr lang="fr-CA" smtClean="0"/>
              <a:t>2017-01-19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40AE-5A13-4BA0-969E-4A2DF219A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19812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58170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146620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30628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54504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36611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6864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478850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47481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8592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203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4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3429-BA9B-4862-9045-C087E8118553}" type="datetimeFigureOut">
              <a:rPr lang="fr-CA" smtClean="0"/>
              <a:t>2017-01-19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40AE-5A13-4BA0-969E-4A2DF219A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70229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781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547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467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069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565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885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345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469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83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9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8" indent="0">
              <a:buNone/>
              <a:defRPr sz="2400"/>
            </a:lvl3pPr>
            <a:lvl4pPr marL="1370322" indent="0">
              <a:buNone/>
              <a:defRPr sz="2000"/>
            </a:lvl4pPr>
            <a:lvl5pPr marL="1827094" indent="0">
              <a:buNone/>
              <a:defRPr sz="2000"/>
            </a:lvl5pPr>
            <a:lvl6pPr marL="2283868" indent="0">
              <a:buNone/>
              <a:defRPr sz="2000"/>
            </a:lvl6pPr>
            <a:lvl7pPr marL="2740642" indent="0">
              <a:buNone/>
              <a:defRPr sz="2000"/>
            </a:lvl7pPr>
            <a:lvl8pPr marL="3197412" indent="0">
              <a:buNone/>
              <a:defRPr sz="2000"/>
            </a:lvl8pPr>
            <a:lvl9pPr marL="3654188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3429-BA9B-4862-9045-C087E8118553}" type="datetimeFigureOut">
              <a:rPr lang="fr-CA" smtClean="0"/>
              <a:t>2017-01-19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40AE-5A13-4BA0-969E-4A2DF219A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56542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256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808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567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11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196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398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05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12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27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9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0" tIns="45677" rIns="91350" bIns="4567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50" tIns="45677" rIns="91350" bIns="4567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63429-BA9B-4862-9045-C087E8118553}" type="datetimeFigureOut">
              <a:rPr lang="fr-CA" smtClean="0"/>
              <a:t>2017-01-19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40AE-5A13-4BA0-969E-4A2DF219A3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008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5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80" indent="-342580" algn="l" defTabSz="9135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7" indent="-285483" algn="l" defTabSz="9135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5" indent="-228387" algn="l" defTabSz="9135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8" indent="-228387" algn="l" defTabSz="9135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82" indent="-228387" algn="l" defTabSz="91354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55" indent="-228387" algn="l" defTabSz="9135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9" indent="-228387" algn="l" defTabSz="9135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03" indent="-228387" algn="l" defTabSz="9135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76" indent="-228387" algn="l" defTabSz="9135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2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4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1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8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 txBox="1">
            <a:spLocks/>
          </p:cNvSpPr>
          <p:nvPr userDrawn="1"/>
        </p:nvSpPr>
        <p:spPr bwMode="auto">
          <a:xfrm>
            <a:off x="1905000" y="6400856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91097" tIns="45545" rIns="91097" bIns="4554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100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628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7" tIns="45545" rIns="91097" bIns="455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628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7" tIns="45545" rIns="91097" bIns="4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307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406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97" tIns="45545" rIns="91097" bIns="45545" numCol="1" anchor="ctr" anchorCtr="0" compatLnSpc="1">
            <a:prstTxWarp prst="textNoShape">
              <a:avLst/>
            </a:prstTxWarp>
          </a:bodyPr>
          <a:lstStyle>
            <a:lvl1pPr defTabSz="911003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/>
              <a:t>Date of download:  mm/dd/yyyy</a:t>
            </a:r>
          </a:p>
        </p:txBody>
      </p:sp>
      <p:sp>
        <p:nvSpPr>
          <p:cNvPr id="307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406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97" tIns="45545" rIns="91097" bIns="45545" numCol="1" anchor="ctr" anchorCtr="0" compatLnSpc="1">
            <a:prstTxWarp prst="textNoShape">
              <a:avLst/>
            </a:prstTxWarp>
          </a:bodyPr>
          <a:lstStyle>
            <a:lvl1pPr algn="ctr" defTabSz="911003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/>
          </a:p>
        </p:txBody>
      </p:sp>
      <p:sp>
        <p:nvSpPr>
          <p:cNvPr id="307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406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097" tIns="45545" rIns="91097" bIns="45545" numCol="1" anchor="ctr" anchorCtr="0" compatLnSpc="1">
            <a:prstTxWarp prst="textNoShape">
              <a:avLst/>
            </a:prstTxWarp>
          </a:bodyPr>
          <a:lstStyle>
            <a:lvl1pPr algn="r" defTabSz="911003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E7EA50-B0C3-472D-8F66-9922AA7618FC}" type="slidenum">
              <a:rPr lang="en-US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4115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  <a:cs typeface="MS PGothic"/>
        </a:defRPr>
      </a:lvl5pPr>
      <a:lvl6pPr marL="45549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</a:defRPr>
      </a:lvl6pPr>
      <a:lvl7pPr marL="91100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</a:defRPr>
      </a:lvl7pPr>
      <a:lvl8pPr marL="136650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</a:defRPr>
      </a:lvl8pPr>
      <a:lvl9pPr marL="182200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MS PGothic" pitchFamily="34" charset="-128"/>
        </a:defRPr>
      </a:lvl9pPr>
    </p:titleStyle>
    <p:bodyStyle>
      <a:lvl1pPr marL="340293" indent="-3402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MS PGothic"/>
        </a:defRPr>
      </a:lvl1pPr>
      <a:lvl2pPr marL="739148" indent="-2833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MS PGothic"/>
        </a:defRPr>
      </a:lvl2pPr>
      <a:lvl3pPr marL="1137995" indent="-22629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MS PGothic"/>
        </a:defRPr>
      </a:lvl3pPr>
      <a:lvl4pPr marL="1593823" indent="-22629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MS PGothic"/>
        </a:defRPr>
      </a:lvl4pPr>
      <a:lvl5pPr marL="2049664" indent="-22629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MS PGothic"/>
        </a:defRPr>
      </a:lvl5pPr>
      <a:lvl6pPr marL="2505251" indent="-2277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0758" indent="-2277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16256" indent="-2277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1760" indent="-2277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1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3" algn="l" defTabSz="911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003" algn="l" defTabSz="911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503" algn="l" defTabSz="911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04" algn="l" defTabSz="911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03" algn="l" defTabSz="911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02" algn="l" defTabSz="911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00" algn="l" defTabSz="911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02" algn="l" defTabSz="911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2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outline text format</a:t>
            </a:r>
          </a:p>
          <a:p>
            <a:pPr lvl="1"/>
            <a:r>
              <a:rPr lang="en-GB" altLang="fr-FR" smtClean="0"/>
              <a:t>Second Outline Level</a:t>
            </a:r>
          </a:p>
          <a:p>
            <a:pPr lvl="2"/>
            <a:r>
              <a:rPr lang="en-GB" altLang="fr-FR" smtClean="0"/>
              <a:t>Third Outline Level</a:t>
            </a:r>
          </a:p>
          <a:p>
            <a:pPr lvl="3"/>
            <a:r>
              <a:rPr lang="en-GB" altLang="fr-FR" smtClean="0"/>
              <a:t>Fourth Outline Level</a:t>
            </a:r>
          </a:p>
          <a:p>
            <a:pPr lvl="4"/>
            <a:r>
              <a:rPr lang="en-GB" altLang="fr-FR" smtClean="0"/>
              <a:t>Fifth Outline Level</a:t>
            </a:r>
          </a:p>
          <a:p>
            <a:pPr lvl="4"/>
            <a:r>
              <a:rPr lang="en-GB" altLang="fr-FR" smtClean="0"/>
              <a:t>Sixth Outline Level</a:t>
            </a:r>
          </a:p>
          <a:p>
            <a:pPr lvl="4"/>
            <a:r>
              <a:rPr lang="en-GB" altLang="fr-FR" smtClean="0"/>
              <a:t>Seventh Outline Level</a:t>
            </a:r>
          </a:p>
          <a:p>
            <a:pPr lvl="4"/>
            <a:r>
              <a:rPr lang="en-GB" altLang="fr-FR" smtClean="0"/>
              <a:t>Eighth Outline Level</a:t>
            </a:r>
          </a:p>
          <a:p>
            <a:pPr lvl="4"/>
            <a:r>
              <a:rPr lang="en-GB" altLang="fr-FR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3036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094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86736" indent="-193374" algn="ctr" defTabSz="4094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2pPr>
      <a:lvl3pPr marL="580092" indent="-193374" algn="ctr" defTabSz="4094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3pPr>
      <a:lvl4pPr marL="773447" indent="-193374" algn="ctr" defTabSz="4094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4pPr>
      <a:lvl5pPr marL="966808" indent="-193374" algn="ctr" defTabSz="4094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5pPr>
      <a:lvl6pPr marL="1376273" indent="-193374" algn="ctr" defTabSz="4094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6pPr>
      <a:lvl7pPr marL="1785752" indent="-193374" algn="ctr" defTabSz="4094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7pPr>
      <a:lvl8pPr marL="2195221" indent="-193374" algn="ctr" defTabSz="4094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8pPr>
      <a:lvl9pPr marL="2604690" indent="-193374" algn="ctr" defTabSz="4094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9pPr>
    </p:titleStyle>
    <p:bodyStyle>
      <a:lvl1pPr marL="386736" indent="-290054" algn="l" defTabSz="409475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itchFamily="34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73447" indent="-257337" algn="l" defTabSz="409475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60166" indent="-193374" algn="l" defTabSz="409475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46894" indent="-193374" algn="l" defTabSz="409475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18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33614" indent="-193374" algn="l" defTabSz="40947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43084" indent="-193374" algn="l" defTabSz="40947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52551" indent="-193374" algn="l" defTabSz="40947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62017" indent="-193374" algn="l" defTabSz="40947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71500" indent="-193374" algn="l" defTabSz="40947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189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475" algn="l" defTabSz="8189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8935" algn="l" defTabSz="8189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435" algn="l" defTabSz="8189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7883" algn="l" defTabSz="8189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341" algn="l" defTabSz="8189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30" algn="l" defTabSz="8189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6294" algn="l" defTabSz="8189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5766" algn="l" defTabSz="81893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2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outline text format</a:t>
            </a:r>
          </a:p>
          <a:p>
            <a:pPr lvl="1"/>
            <a:r>
              <a:rPr lang="en-GB" altLang="fr-FR" smtClean="0"/>
              <a:t>Second Outline Level</a:t>
            </a:r>
          </a:p>
          <a:p>
            <a:pPr lvl="2"/>
            <a:r>
              <a:rPr lang="en-GB" altLang="fr-FR" smtClean="0"/>
              <a:t>Third Outline Level</a:t>
            </a:r>
          </a:p>
          <a:p>
            <a:pPr lvl="3"/>
            <a:r>
              <a:rPr lang="en-GB" altLang="fr-FR" smtClean="0"/>
              <a:t>Fourth Outline Level</a:t>
            </a:r>
          </a:p>
          <a:p>
            <a:pPr lvl="4"/>
            <a:r>
              <a:rPr lang="en-GB" altLang="fr-FR" smtClean="0"/>
              <a:t>Fifth Outline Level</a:t>
            </a:r>
          </a:p>
          <a:p>
            <a:pPr lvl="4"/>
            <a:r>
              <a:rPr lang="en-GB" altLang="fr-FR" smtClean="0"/>
              <a:t>Sixth Outline Level</a:t>
            </a:r>
          </a:p>
          <a:p>
            <a:pPr lvl="4"/>
            <a:r>
              <a:rPr lang="en-GB" altLang="fr-FR" smtClean="0"/>
              <a:t>Seventh Outline Level</a:t>
            </a:r>
          </a:p>
          <a:p>
            <a:pPr lvl="4"/>
            <a:r>
              <a:rPr lang="en-GB" altLang="fr-FR" smtClean="0"/>
              <a:t>Eighth Outline Level</a:t>
            </a:r>
          </a:p>
          <a:p>
            <a:pPr lvl="4"/>
            <a:r>
              <a:rPr lang="en-GB" altLang="fr-FR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96860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0960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86857" indent="-193434" algn="ctr" defTabSz="40960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2pPr>
      <a:lvl3pPr marL="580272" indent="-193434" algn="ctr" defTabSz="40960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3pPr>
      <a:lvl4pPr marL="773687" indent="-193434" algn="ctr" defTabSz="40960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4pPr>
      <a:lvl5pPr marL="967108" indent="-193434" algn="ctr" defTabSz="40960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5pPr>
      <a:lvl6pPr marL="1376701" indent="-193434" algn="ctr" defTabSz="40960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6pPr>
      <a:lvl7pPr marL="1786308" indent="-193434" algn="ctr" defTabSz="40960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7pPr>
      <a:lvl8pPr marL="2195904" indent="-193434" algn="ctr" defTabSz="40960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8pPr>
      <a:lvl9pPr marL="2605500" indent="-193434" algn="ctr" defTabSz="40960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9pPr>
    </p:titleStyle>
    <p:bodyStyle>
      <a:lvl1pPr marL="386857" indent="-290144" algn="l" defTabSz="409602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itchFamily="34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73687" indent="-257418" algn="l" defTabSz="409602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60527" indent="-193434" algn="l" defTabSz="409602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47375" indent="-193434" algn="l" defTabSz="409602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18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34216" indent="-193434" algn="l" defTabSz="40960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43813" indent="-193434" algn="l" defTabSz="40960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53407" indent="-193434" algn="l" defTabSz="40960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63001" indent="-193434" algn="l" defTabSz="40960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72613" indent="-193434" algn="l" defTabSz="40960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191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602" algn="l" defTabSz="8191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9190" algn="l" defTabSz="8191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816" algn="l" defTabSz="8191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392" algn="l" defTabSz="8191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978" algn="l" defTabSz="8191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7594" algn="l" defTabSz="8191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186" algn="l" defTabSz="8191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785" algn="l" defTabSz="8191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 txBox="1">
            <a:spLocks/>
          </p:cNvSpPr>
          <p:nvPr userDrawn="1"/>
        </p:nvSpPr>
        <p:spPr bwMode="auto">
          <a:xfrm>
            <a:off x="1905000" y="6400809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7" rIns="91350" bIns="4567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7" rIns="91350" bIns="45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307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9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7" rIns="91350" bIns="4567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/>
              <a:t>Date of download:  mm/dd/yyyy</a:t>
            </a:r>
          </a:p>
        </p:txBody>
      </p:sp>
      <p:sp>
        <p:nvSpPr>
          <p:cNvPr id="307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9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7" rIns="91350" bIns="4567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307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9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7" rIns="91350" bIns="4567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C99F5A-7944-4661-A995-A6659F3AF774}" type="slidenum">
              <a:rPr lang="en-US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1766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5pPr>
      <a:lvl6pPr marL="45677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6pPr>
      <a:lvl7pPr marL="91354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7pPr>
      <a:lvl8pPr marL="137032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8pPr>
      <a:lvl9pPr marL="182709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9pPr>
    </p:titleStyle>
    <p:bodyStyle>
      <a:lvl1pPr marL="342580" indent="-34258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57" indent="-28548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935" indent="-2283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708" indent="-2283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482" indent="-2283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2255" indent="-2283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9029" indent="-2283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5803" indent="-2283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2576" indent="-2283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2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4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1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8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 txBox="1">
            <a:spLocks/>
          </p:cNvSpPr>
          <p:nvPr userDrawn="1"/>
        </p:nvSpPr>
        <p:spPr bwMode="auto">
          <a:xfrm>
            <a:off x="1905000" y="6400809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7" rIns="91350" bIns="4567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200" smtClean="0">
              <a:solidFill>
                <a:srgbClr val="898989"/>
              </a:solidFill>
            </a:endParaRP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7" rIns="91350" bIns="45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307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9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7" rIns="91350" bIns="4567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mtClean="0"/>
              <a:t>Date of download:  mm/dd/yyyy</a:t>
            </a:r>
          </a:p>
        </p:txBody>
      </p:sp>
      <p:sp>
        <p:nvSpPr>
          <p:cNvPr id="307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9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7" rIns="91350" bIns="4567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mtClean="0"/>
              <a:t>Copyright © 2012 American Medical Association. All rights reserved.</a:t>
            </a:r>
          </a:p>
        </p:txBody>
      </p:sp>
      <p:sp>
        <p:nvSpPr>
          <p:cNvPr id="307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9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7" rIns="91350" bIns="4567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2AC7BC-E20D-43C7-B3C2-46C01754BBDC}" type="slidenum">
              <a:rPr lang="en-US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233002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5pPr>
      <a:lvl6pPr marL="45677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6pPr>
      <a:lvl7pPr marL="91354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7pPr>
      <a:lvl8pPr marL="137032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8pPr>
      <a:lvl9pPr marL="182709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pitchFamily="34" charset="-128"/>
        </a:defRPr>
      </a:lvl9pPr>
    </p:titleStyle>
    <p:bodyStyle>
      <a:lvl1pPr marL="342580" indent="-34258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57" indent="-28548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935" indent="-2283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708" indent="-2283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482" indent="-2283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2255" indent="-2283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9029" indent="-2283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5803" indent="-2283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2576" indent="-2283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2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4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1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8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2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outline text format</a:t>
            </a:r>
          </a:p>
          <a:p>
            <a:pPr lvl="1"/>
            <a:r>
              <a:rPr lang="en-GB" altLang="fr-FR" smtClean="0"/>
              <a:t>Second Outline Level</a:t>
            </a:r>
          </a:p>
          <a:p>
            <a:pPr lvl="2"/>
            <a:r>
              <a:rPr lang="en-GB" altLang="fr-FR" smtClean="0"/>
              <a:t>Third Outline Level</a:t>
            </a:r>
          </a:p>
          <a:p>
            <a:pPr lvl="3"/>
            <a:r>
              <a:rPr lang="en-GB" altLang="fr-FR" smtClean="0"/>
              <a:t>Fourth Outline Level</a:t>
            </a:r>
          </a:p>
          <a:p>
            <a:pPr lvl="4"/>
            <a:r>
              <a:rPr lang="en-GB" altLang="fr-FR" smtClean="0"/>
              <a:t>Fifth Outline Level</a:t>
            </a:r>
          </a:p>
          <a:p>
            <a:pPr lvl="4"/>
            <a:r>
              <a:rPr lang="en-GB" altLang="fr-FR" smtClean="0"/>
              <a:t>Sixth Outline Level</a:t>
            </a:r>
          </a:p>
          <a:p>
            <a:pPr lvl="4"/>
            <a:r>
              <a:rPr lang="en-GB" altLang="fr-FR" smtClean="0"/>
              <a:t>Seventh Outline Level</a:t>
            </a:r>
          </a:p>
          <a:p>
            <a:pPr lvl="4"/>
            <a:r>
              <a:rPr lang="en-GB" altLang="fr-FR" smtClean="0"/>
              <a:t>Eighth Outline Level</a:t>
            </a:r>
          </a:p>
          <a:p>
            <a:pPr lvl="4"/>
            <a:r>
              <a:rPr lang="en-GB" altLang="fr-FR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55980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1451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91483" indent="-195743" algn="ctr" defTabSz="41451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2pPr>
      <a:lvl3pPr marL="587224" indent="-195743" algn="ctr" defTabSz="41451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3pPr>
      <a:lvl4pPr marL="782966" indent="-195743" algn="ctr" defTabSz="41451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4pPr>
      <a:lvl5pPr marL="978706" indent="-195743" algn="ctr" defTabSz="41451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5pPr>
      <a:lvl6pPr marL="1393218" indent="-195743" algn="ctr" defTabSz="41451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6pPr>
      <a:lvl7pPr marL="1807730" indent="-195743" algn="ctr" defTabSz="41451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7pPr>
      <a:lvl8pPr marL="2222240" indent="-195743" algn="ctr" defTabSz="41451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8pPr>
      <a:lvl9pPr marL="2636754" indent="-195743" algn="ctr" defTabSz="41451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9pPr>
    </p:titleStyle>
    <p:bodyStyle>
      <a:lvl1pPr marL="391483" indent="-293613" algn="l" defTabSz="414511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itchFamily="34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82966" indent="-260509" algn="l" defTabSz="41451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4447" indent="-195743" algn="l" defTabSz="41451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5931" indent="-195743" algn="l" defTabSz="41451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18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7414" indent="-195743" algn="l" defTabSz="41451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1925" indent="-195743" algn="l" defTabSz="41451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6436" indent="-195743" algn="l" defTabSz="41451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0947" indent="-195743" algn="l" defTabSz="41451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5458" indent="-195743" algn="l" defTabSz="41451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11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022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33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044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556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067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578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089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outline text format</a:t>
            </a:r>
          </a:p>
          <a:p>
            <a:pPr lvl="1"/>
            <a:r>
              <a:rPr lang="en-GB" altLang="fr-FR" smtClean="0"/>
              <a:t>Second Outline Level</a:t>
            </a:r>
          </a:p>
          <a:p>
            <a:pPr lvl="2"/>
            <a:r>
              <a:rPr lang="en-GB" altLang="fr-FR" smtClean="0"/>
              <a:t>Third Outline Level</a:t>
            </a:r>
          </a:p>
          <a:p>
            <a:pPr lvl="3"/>
            <a:r>
              <a:rPr lang="en-GB" altLang="fr-FR" smtClean="0"/>
              <a:t>Fourth Outline Level</a:t>
            </a:r>
          </a:p>
          <a:p>
            <a:pPr lvl="4"/>
            <a:r>
              <a:rPr lang="en-GB" altLang="fr-FR" smtClean="0"/>
              <a:t>Fifth Outline Level</a:t>
            </a:r>
          </a:p>
          <a:p>
            <a:pPr lvl="4"/>
            <a:r>
              <a:rPr lang="en-GB" altLang="fr-FR" smtClean="0"/>
              <a:t>Sixth Outline Level</a:t>
            </a:r>
          </a:p>
          <a:p>
            <a:pPr lvl="4"/>
            <a:r>
              <a:rPr lang="en-GB" altLang="fr-FR" smtClean="0"/>
              <a:t>Seventh Outline Level</a:t>
            </a:r>
          </a:p>
          <a:p>
            <a:pPr lvl="4"/>
            <a:r>
              <a:rPr lang="en-GB" altLang="fr-FR" smtClean="0"/>
              <a:t>Eighth Outline Level</a:t>
            </a:r>
          </a:p>
          <a:p>
            <a:pPr lvl="4"/>
            <a:r>
              <a:rPr lang="en-GB" altLang="fr-FR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88110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itchFamily="34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18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3155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881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2607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7333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7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620688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1665"/>
            <a:r>
              <a:rPr lang="fr-CA" sz="4000" b="1" dirty="0" smtClean="0">
                <a:solidFill>
                  <a:srgbClr val="000000"/>
                </a:solidFill>
              </a:rPr>
              <a:t>TOP 5 des publications  cliniques en 2016</a:t>
            </a:r>
            <a:endParaRPr lang="fr-CA" sz="40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748" y="3542928"/>
            <a:ext cx="57575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1665"/>
            <a:r>
              <a:rPr lang="fr-CA" sz="2400" b="1" dirty="0">
                <a:solidFill>
                  <a:srgbClr val="000000"/>
                </a:solidFill>
              </a:rPr>
              <a:t>Luc Trudeau, </a:t>
            </a:r>
            <a:r>
              <a:rPr lang="fr-CA" sz="2400" b="1" dirty="0" smtClean="0">
                <a:solidFill>
                  <a:srgbClr val="000000"/>
                </a:solidFill>
              </a:rPr>
              <a:t>MD, </a:t>
            </a:r>
            <a:r>
              <a:rPr lang="fr-CA" sz="2400" b="1" dirty="0">
                <a:solidFill>
                  <a:srgbClr val="000000"/>
                </a:solidFill>
              </a:rPr>
              <a:t>FRCPC</a:t>
            </a:r>
          </a:p>
          <a:p>
            <a:pPr defTabSz="911665"/>
            <a:r>
              <a:rPr lang="fr-CA" sz="2400" b="1" dirty="0">
                <a:solidFill>
                  <a:srgbClr val="000000"/>
                </a:solidFill>
              </a:rPr>
              <a:t>Interniste</a:t>
            </a:r>
          </a:p>
          <a:p>
            <a:pPr defTabSz="911665"/>
            <a:r>
              <a:rPr lang="fr-CA" sz="2400" b="1" dirty="0">
                <a:solidFill>
                  <a:srgbClr val="000000"/>
                </a:solidFill>
              </a:rPr>
              <a:t>Centre de </a:t>
            </a:r>
            <a:r>
              <a:rPr lang="fr-CA" sz="2400" b="1" dirty="0" smtClean="0">
                <a:solidFill>
                  <a:srgbClr val="000000"/>
                </a:solidFill>
              </a:rPr>
              <a:t>prévention cardiovasculaire</a:t>
            </a:r>
            <a:endParaRPr lang="fr-CA" sz="2400" b="1" dirty="0">
              <a:solidFill>
                <a:srgbClr val="000000"/>
              </a:solidFill>
            </a:endParaRPr>
          </a:p>
          <a:p>
            <a:pPr defTabSz="911665"/>
            <a:r>
              <a:rPr lang="fr-CA" sz="2400" b="1" dirty="0">
                <a:solidFill>
                  <a:srgbClr val="000000"/>
                </a:solidFill>
              </a:rPr>
              <a:t>Hôpital général juif</a:t>
            </a:r>
          </a:p>
          <a:p>
            <a:pPr defTabSz="911665"/>
            <a:r>
              <a:rPr lang="fr-CA" sz="2400" b="1" dirty="0">
                <a:solidFill>
                  <a:srgbClr val="000000"/>
                </a:solidFill>
              </a:rPr>
              <a:t>Membre du PECH </a:t>
            </a:r>
          </a:p>
          <a:p>
            <a:pPr defTabSz="911665"/>
            <a:r>
              <a:rPr lang="fr-CA" sz="2400" b="1" dirty="0" smtClean="0">
                <a:solidFill>
                  <a:srgbClr val="000000"/>
                </a:solidFill>
              </a:rPr>
              <a:t>Professeur-adjoint </a:t>
            </a:r>
            <a:r>
              <a:rPr lang="fr-CA" sz="2400" b="1" dirty="0">
                <a:solidFill>
                  <a:srgbClr val="000000"/>
                </a:solidFill>
              </a:rPr>
              <a:t>de médecine </a:t>
            </a:r>
          </a:p>
          <a:p>
            <a:pPr defTabSz="911665"/>
            <a:r>
              <a:rPr lang="fr-CA" sz="2400" b="1" dirty="0">
                <a:solidFill>
                  <a:srgbClr val="000000"/>
                </a:solidFill>
              </a:rPr>
              <a:t>Université McGill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18" y="4828199"/>
            <a:ext cx="8286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56" y="2623876"/>
            <a:ext cx="3072650" cy="183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24" y="4828199"/>
            <a:ext cx="2594682" cy="174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9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18784"/>
            <a:ext cx="8493120" cy="102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sz="1500" b="1" dirty="0">
                <a:latin typeface="Arial" pitchFamily="34" charset="0"/>
              </a:rPr>
              <a:t>Cost-effectiveness acceptability curves for the probability of selecting Joint National Committee (JNC)-7+intensive over JNC8+intensive treatment in high-risk women aged 35 to 74 years (high risk: ≥50 years old with one of the following: existing cardiovascular disease [CVD], 2013 American College of Cardiology/American Heart Pooled Cohorts 10-year CVD risk ≥15%, or chronic kidney disease).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2" y="6224334"/>
            <a:ext cx="1260000" cy="50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150681"/>
            <a:ext cx="7804800" cy="45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9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sz="1100" b="1">
                <a:latin typeface="Arial" pitchFamily="34" charset="0"/>
              </a:rPr>
              <a:t>Nathalie Moise et al. Hypertension. 2016;68:88-96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420160" y="6613176"/>
            <a:ext cx="362448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sz="900">
                <a:latin typeface="Arial" pitchFamily="34" charset="0"/>
              </a:rPr>
              <a:t>Copyright © American Heart Association,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62218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04664"/>
            <a:ext cx="7488832" cy="584689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algn="ctr" defTabSz="902533"/>
            <a:r>
              <a:rPr lang="fr-CA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8" y="1556797"/>
            <a:ext cx="8496944" cy="461665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marL="285483" indent="-285483" defTabSz="902533">
              <a:buFont typeface="Arial" panose="020B0604020202020204" pitchFamily="34" charset="0"/>
              <a:buChar char="•"/>
            </a:pPr>
            <a:endParaRPr lang="fr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1412776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Modèle hypothétique (projection à partir d’études </a:t>
            </a:r>
            <a:r>
              <a:rPr lang="fr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randomisées et bases de données rétrospectives)</a:t>
            </a:r>
            <a:endParaRPr lang="fr-C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Basé sur une incidence élevée de nouveaux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Aucun contrôle des coûts sur 10 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Données américaines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Contrôle à valeur cible de la majorité des patients traités</a:t>
            </a:r>
            <a:endParaRPr lang="fr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2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332659"/>
            <a:ext cx="7488832" cy="584689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algn="ctr" defTabSz="902533"/>
            <a:r>
              <a:rPr lang="fr-CA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8" y="1196752"/>
            <a:ext cx="8496944" cy="2246682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algn="ctr" defTabSz="902533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and Outcomes of Patients Presenting With Hypertensive Urgency in the Office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</a:p>
          <a:p>
            <a:pPr defTabSz="902533"/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 Intern Med. 2016;176(7):981-988</a:t>
            </a:r>
          </a:p>
          <a:p>
            <a:pPr defTabSz="902533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3774" y="3212976"/>
            <a:ext cx="8820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Étude rétrospective d’une cohorte de 1 199 019 visites allant de 2008 à 2013 (Cleveland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sur le management d’une hypertension sévère (</a:t>
            </a:r>
            <a:r>
              <a:rPr lang="fr-C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hypertensive </a:t>
            </a:r>
            <a:r>
              <a:rPr lang="fr-CA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en clinique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TAS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 180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mmHg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et/ou TAD  110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mmHg</a:t>
            </a:r>
            <a:endParaRPr lang="fr-CA" sz="24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Exclusion des patientes enceintes et des patients référés pour symptômes ou conditions autres que l’HTA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 = 58535 (4.5%) et TA moyenne = 182.5 / 96.4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mmHg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Âge moyen = 63.1 ans, 57.7% </a:t>
            </a:r>
            <a:r>
              <a:rPr lang="fr-CA" sz="2400" dirty="0" smtClean="0">
                <a:latin typeface="Arial"/>
                <a:cs typeface="Arial"/>
                <a:sym typeface="Symbol"/>
              </a:rPr>
              <a:t>♀, 72.9% connus HTA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Suivi 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pendant 6 mois</a:t>
            </a:r>
          </a:p>
          <a:p>
            <a:endParaRPr lang="fr-CA" sz="24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04664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Caractéristiques des patients selon le transfert à l’hôpital ou le renvoi à domicile</a:t>
            </a:r>
            <a:endParaRPr lang="fr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988840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Vers l’urgence: - plus jeune (moyenne = 58.7 ans) </a:t>
            </a:r>
          </a:p>
          <a:p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(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n = 496)      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sexe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féminin</a:t>
            </a:r>
          </a:p>
          <a:p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-  Afro-américain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TAS plus élevée (198.4 vs 182.4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TAD plus élevée (107.4 vs 96.4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histoire d’HTA</a:t>
            </a:r>
          </a:p>
          <a:p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- IRC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sous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clonidine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hydralazine</a:t>
            </a:r>
            <a:endParaRPr lang="fr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 plus souvent sans antihypertenseur</a:t>
            </a:r>
          </a:p>
          <a:p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la maison: - plus </a:t>
            </a:r>
            <a:r>
              <a:rPr lang="fr-CA" sz="2400" smtClean="0">
                <a:latin typeface="Arial" panose="020B0604020202020204" pitchFamily="34" charset="0"/>
                <a:cs typeface="Arial" panose="020B0604020202020204" pitchFamily="34" charset="0"/>
              </a:rPr>
              <a:t>souvent traités avec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iECA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/ARA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(n = 58109)  - plus souvent sous 2 ou 3 antihypertenseurs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0072" y="6488667"/>
            <a:ext cx="3326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JAMA Intern Med. 2016;176(7):981-988</a:t>
            </a:r>
          </a:p>
        </p:txBody>
      </p:sp>
    </p:spTree>
    <p:extLst>
      <p:ext uri="{BB962C8B-B14F-4D97-AF65-F5344CB8AC3E}">
        <p14:creationId xmlns:p14="http://schemas.microsoft.com/office/powerpoint/2010/main" val="23732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0" y="687390"/>
            <a:ext cx="9144000" cy="91440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7" rIns="91350" bIns="4567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FFFFFF"/>
              </a:solidFill>
            </a:endParaRPr>
          </a:p>
        </p:txBody>
      </p:sp>
      <p:sp>
        <p:nvSpPr>
          <p:cNvPr id="14341" name="Text Placeholder 2"/>
          <p:cNvSpPr txBox="1">
            <a:spLocks/>
          </p:cNvSpPr>
          <p:nvPr/>
        </p:nvSpPr>
        <p:spPr bwMode="auto">
          <a:xfrm>
            <a:off x="0" y="69215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762" tIns="63440" rIns="126882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b="1" dirty="0" smtClean="0">
                <a:solidFill>
                  <a:srgbClr val="000000"/>
                </a:solidFill>
                <a:latin typeface="Helvetica" charset="0"/>
              </a:rPr>
              <a:t>Characteristics and Outcomes of Patients Presenting With Hypertensive Urgency in the Office Setting</a:t>
            </a:r>
          </a:p>
        </p:txBody>
      </p:sp>
      <p:sp>
        <p:nvSpPr>
          <p:cNvPr id="14343" name="Text Placeholder 2"/>
          <p:cNvSpPr txBox="1">
            <a:spLocks/>
          </p:cNvSpPr>
          <p:nvPr/>
        </p:nvSpPr>
        <p:spPr bwMode="auto">
          <a:xfrm>
            <a:off x="0" y="1282700"/>
            <a:ext cx="914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762" tIns="0" rIns="126882" bIns="6344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dirty="0" smtClean="0">
                <a:solidFill>
                  <a:srgbClr val="000000"/>
                </a:solidFill>
                <a:latin typeface="Helvetica" charset="0"/>
              </a:rPr>
              <a:t>JAMA Intern Med. 2016;176(7):981-988</a:t>
            </a:r>
          </a:p>
        </p:txBody>
      </p:sp>
      <p:cxnSp>
        <p:nvCxnSpPr>
          <p:cNvPr id="14346" name="Straight Connector 5"/>
          <p:cNvCxnSpPr>
            <a:cxnSpLocks noChangeShapeType="1"/>
          </p:cNvCxnSpPr>
          <p:nvPr/>
        </p:nvCxnSpPr>
        <p:spPr bwMode="auto">
          <a:xfrm>
            <a:off x="0" y="666750"/>
            <a:ext cx="9144000" cy="0"/>
          </a:xfrm>
          <a:prstGeom prst="line">
            <a:avLst/>
          </a:prstGeom>
          <a:noFill/>
          <a:ln w="381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7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7000"/>
            <a:ext cx="264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0" y="1697461"/>
            <a:ext cx="8889209" cy="447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4000" y="6172931"/>
            <a:ext cx="8762609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dirty="0" smtClean="0"/>
              <a:t>Causes de l’HTA sévère: inconnue (60.2%), non-adhérence (24.3%), nouveau diagnostic d’HTA (10.9%)  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0918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0" y="687390"/>
            <a:ext cx="9144000" cy="91440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7" rIns="91350" bIns="4567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FFFFFF"/>
              </a:solidFill>
            </a:endParaRPr>
          </a:p>
        </p:txBody>
      </p:sp>
      <p:sp>
        <p:nvSpPr>
          <p:cNvPr id="14341" name="Text Placeholder 2"/>
          <p:cNvSpPr txBox="1">
            <a:spLocks/>
          </p:cNvSpPr>
          <p:nvPr/>
        </p:nvSpPr>
        <p:spPr bwMode="auto">
          <a:xfrm>
            <a:off x="0" y="69215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762" tIns="63440" rIns="126882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b="1" dirty="0" smtClean="0">
                <a:solidFill>
                  <a:srgbClr val="000000"/>
                </a:solidFill>
                <a:latin typeface="Helvetica" charset="0"/>
              </a:rPr>
              <a:t>Characteristics and Outcomes of Patients Presenting With Hypertensive Urgency in the Office Setting</a:t>
            </a:r>
          </a:p>
        </p:txBody>
      </p:sp>
      <p:cxnSp>
        <p:nvCxnSpPr>
          <p:cNvPr id="14342" name="Straight Connector 8"/>
          <p:cNvCxnSpPr>
            <a:cxnSpLocks noChangeShapeType="1"/>
          </p:cNvCxnSpPr>
          <p:nvPr/>
        </p:nvCxnSpPr>
        <p:spPr bwMode="auto">
          <a:xfrm flipV="1">
            <a:off x="0" y="6215072"/>
            <a:ext cx="9144000" cy="7937"/>
          </a:xfrm>
          <a:prstGeom prst="line">
            <a:avLst/>
          </a:prstGeom>
          <a:noFill/>
          <a:ln w="127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3" name="Text Placeholder 2"/>
          <p:cNvSpPr txBox="1">
            <a:spLocks/>
          </p:cNvSpPr>
          <p:nvPr/>
        </p:nvSpPr>
        <p:spPr bwMode="auto">
          <a:xfrm>
            <a:off x="0" y="1282700"/>
            <a:ext cx="914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762" tIns="0" rIns="126882" bIns="6344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1200">
                <a:solidFill>
                  <a:srgbClr val="000000"/>
                </a:solidFill>
                <a:latin typeface="Helvetica" charset="0"/>
              </a:rPr>
              <a:t>JAMA Intern Med. 2016;176(7):981-988. doi:10.1001/jamainternmed.2016.1509</a:t>
            </a:r>
          </a:p>
        </p:txBody>
      </p:sp>
      <p:cxnSp>
        <p:nvCxnSpPr>
          <p:cNvPr id="14346" name="Straight Connector 5"/>
          <p:cNvCxnSpPr>
            <a:cxnSpLocks noChangeShapeType="1"/>
          </p:cNvCxnSpPr>
          <p:nvPr/>
        </p:nvCxnSpPr>
        <p:spPr bwMode="auto">
          <a:xfrm>
            <a:off x="0" y="666750"/>
            <a:ext cx="9144000" cy="0"/>
          </a:xfrm>
          <a:prstGeom prst="line">
            <a:avLst/>
          </a:prstGeom>
          <a:noFill/>
          <a:ln w="381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7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7000"/>
            <a:ext cx="264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" y="1320295"/>
            <a:ext cx="9136131" cy="48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6201064"/>
            <a:ext cx="828092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/>
              <a:t>Médicaments les plus utilisés: </a:t>
            </a:r>
            <a:r>
              <a:rPr lang="fr-CA" sz="2000" dirty="0" err="1" smtClean="0"/>
              <a:t>labetolol</a:t>
            </a:r>
            <a:r>
              <a:rPr lang="fr-CA" sz="2000" dirty="0" smtClean="0"/>
              <a:t> (IV) et </a:t>
            </a:r>
            <a:r>
              <a:rPr lang="fr-CA" sz="2000" dirty="0" err="1" smtClean="0"/>
              <a:t>clonidine</a:t>
            </a:r>
            <a:r>
              <a:rPr lang="fr-CA" sz="2000" dirty="0" smtClean="0"/>
              <a:t> (po). </a:t>
            </a:r>
          </a:p>
          <a:p>
            <a:pPr algn="ctr"/>
            <a:r>
              <a:rPr lang="fr-CA" sz="2000" dirty="0" smtClean="0"/>
              <a:t>Aucun changement: 82.9% 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3378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04664"/>
            <a:ext cx="7488832" cy="523220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algn="ctr" defTabSz="902533"/>
            <a:r>
              <a:rPr lang="fr-CA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8" y="1556797"/>
            <a:ext cx="8496944" cy="461665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marL="285483" indent="-285483" defTabSz="902533">
              <a:buFont typeface="Arial" panose="020B0604020202020204" pitchFamily="34" charset="0"/>
              <a:buChar char="•"/>
            </a:pPr>
            <a:endParaRPr lang="fr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8" y="1196752"/>
            <a:ext cx="82089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Étude rétrospective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Petit nombre transféré à l’hôpital; raisons inconnues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Données disponibles pour les patients à l’urgence, mais pas pour ceux dans une unité de soins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Faible taux d’évènements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Majorité des patients avaient un pauvre taux de contrôle de la TA à 6 mois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Décès non comptés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Plus de 20% des patients non pas eu de visite additionnelle dans les 6 mois de suivi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332659"/>
            <a:ext cx="7488832" cy="584689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algn="ctr" defTabSz="902533"/>
            <a:r>
              <a:rPr lang="fr-CA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8" y="1196752"/>
            <a:ext cx="8496944" cy="1569574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defTabSz="902533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event rates and mortality according to achieved systolic and diastolic blood pressure in patients with stable coronary artery disease: an international cohort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study. 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Lancet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2016, 388, 2142-52 (CLARIFY registry)</a:t>
            </a:r>
            <a:endParaRPr lang="fr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8" y="3284984"/>
            <a:ext cx="82809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Registre prospectif et observationnel dans 45 pays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= 22 672 patients hypertendus et MCAS stable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 entre moyennes de TAS et TAD à chaque visite et bénéfice primaire multiple (décès CV, infarctus du myocarde, AVC)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Données fournies pour chaque tranche de 10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Suivi moyen de 5 ans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40466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Caractéristiques du groupe</a:t>
            </a:r>
            <a:endParaRPr lang="fr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700808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Âge = 65.2 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75% sexe masculin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33% patients diabétiques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Fumeur: 11%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TAS = 133.7 / TAD = 78.2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endParaRPr lang="fr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IM: 58%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Interventions coronariennes: 82%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Admission pour insuffisance cardiaque: 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 = 56.1%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LDL-C = 2.37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/L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6136" y="6381328"/>
            <a:ext cx="2778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Lancet, 2016, 388, 2142-52 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15" y="713232"/>
            <a:ext cx="6931152" cy="6144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991" y="22207"/>
            <a:ext cx="7620000" cy="317500"/>
          </a:xfrm>
          <a:prstGeom prst="rect">
            <a:avLst/>
          </a:prstGeom>
        </p:spPr>
        <p:txBody>
          <a:bodyPr/>
          <a:lstStyle/>
          <a:p>
            <a:pPr algn="ctr" defTabSz="914400"/>
            <a:r>
              <a:rPr lang="en-US" sz="1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/>
              </a:rPr>
              <a:t>A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djusted </a:t>
            </a:r>
            <a:r>
              <a:rPr lang="en-US" b="1" dirty="0">
                <a:solidFill>
                  <a:prstClr val="black"/>
                </a:solidFill>
                <a:latin typeface="Arial"/>
              </a:rPr>
              <a:t>hazard ratio (95% CI) of the primary outcome (cardiovascular death, myocardial infarction, or stroke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)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38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0" y="687390"/>
            <a:ext cx="9144000" cy="91440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7" rIns="91350" bIns="4567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4341" name="Text Placeholder 2"/>
          <p:cNvSpPr txBox="1">
            <a:spLocks/>
          </p:cNvSpPr>
          <p:nvPr/>
        </p:nvSpPr>
        <p:spPr bwMode="auto">
          <a:xfrm>
            <a:off x="-1" y="692150"/>
            <a:ext cx="5478609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762" tIns="63440" rIns="126882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b="1" dirty="0" smtClean="0">
                <a:solidFill>
                  <a:srgbClr val="000000"/>
                </a:solidFill>
                <a:latin typeface="Helvetica" charset="0"/>
              </a:rPr>
              <a:t>Intensive </a:t>
            </a:r>
            <a:r>
              <a:rPr lang="en-US" altLang="fr-FR" b="1" dirty="0">
                <a:solidFill>
                  <a:srgbClr val="000000"/>
                </a:solidFill>
                <a:latin typeface="Helvetica" charset="0"/>
              </a:rPr>
              <a:t>vs Standard Blood Pressure Control and Cardiovascular Disease Outcomes in Adults Aged ≥75 </a:t>
            </a:r>
            <a:r>
              <a:rPr lang="en-US" altLang="fr-FR" b="1" dirty="0" smtClean="0">
                <a:solidFill>
                  <a:srgbClr val="000000"/>
                </a:solidFill>
                <a:latin typeface="Helvetica" charset="0"/>
              </a:rPr>
              <a:t>Years: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b="1" dirty="0" smtClean="0">
                <a:solidFill>
                  <a:srgbClr val="000000"/>
                </a:solidFill>
                <a:latin typeface="Helvetica" charset="0"/>
              </a:rPr>
              <a:t>A </a:t>
            </a:r>
            <a:r>
              <a:rPr lang="en-US" altLang="fr-FR" b="1" dirty="0">
                <a:solidFill>
                  <a:srgbClr val="000000"/>
                </a:solidFill>
                <a:latin typeface="Helvetica" charset="0"/>
              </a:rPr>
              <a:t>Randomized Clinical Trial</a:t>
            </a:r>
          </a:p>
        </p:txBody>
      </p:sp>
      <p:sp>
        <p:nvSpPr>
          <p:cNvPr id="14343" name="Text Placeholder 2"/>
          <p:cNvSpPr txBox="1">
            <a:spLocks/>
          </p:cNvSpPr>
          <p:nvPr/>
        </p:nvSpPr>
        <p:spPr bwMode="auto">
          <a:xfrm>
            <a:off x="10944" y="1915969"/>
            <a:ext cx="914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762" tIns="0" rIns="126882" bIns="6344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1400" dirty="0">
                <a:solidFill>
                  <a:srgbClr val="000000"/>
                </a:solidFill>
                <a:latin typeface="Helvetica" charset="0"/>
              </a:rPr>
              <a:t>JAMA. 2016;315(24):</a:t>
            </a:r>
            <a:r>
              <a:rPr lang="en-US" altLang="fr-FR" sz="1400" dirty="0" smtClean="0">
                <a:solidFill>
                  <a:srgbClr val="000000"/>
                </a:solidFill>
                <a:latin typeface="Helvetica" charset="0"/>
              </a:rPr>
              <a:t>2673-2682 </a:t>
            </a:r>
            <a:endParaRPr lang="en-US" altLang="fr-FR" sz="1400" dirty="0">
              <a:solidFill>
                <a:srgbClr val="000000"/>
              </a:solidFill>
              <a:latin typeface="Helvetica" charset="0"/>
            </a:endParaRPr>
          </a:p>
        </p:txBody>
      </p:sp>
      <p:cxnSp>
        <p:nvCxnSpPr>
          <p:cNvPr id="14346" name="Straight Connector 5"/>
          <p:cNvCxnSpPr>
            <a:cxnSpLocks noChangeShapeType="1"/>
          </p:cNvCxnSpPr>
          <p:nvPr/>
        </p:nvCxnSpPr>
        <p:spPr bwMode="auto">
          <a:xfrm>
            <a:off x="0" y="666750"/>
            <a:ext cx="9144000" cy="0"/>
          </a:xfrm>
          <a:prstGeom prst="line">
            <a:avLst/>
          </a:prstGeom>
          <a:noFill/>
          <a:ln w="381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7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7000"/>
            <a:ext cx="264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09" y="5903"/>
            <a:ext cx="3478920" cy="685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4000" y="2231346"/>
            <a:ext cx="5110088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/>
              <a:t>Sous-population âgée de l’étude SPRINT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n</a:t>
            </a:r>
            <a:r>
              <a:rPr lang="fr-CA" sz="2400" dirty="0" smtClean="0"/>
              <a:t> = 1317 cible TAS </a:t>
            </a:r>
            <a:r>
              <a:rPr lang="fr-CA" sz="2400" dirty="0" smtClean="0">
                <a:sym typeface="Symbol"/>
              </a:rPr>
              <a:t> 120 </a:t>
            </a:r>
            <a:r>
              <a:rPr lang="fr-CA" sz="2400" dirty="0" err="1" smtClean="0">
                <a:sym typeface="Symbol"/>
              </a:rPr>
              <a:t>mmHg</a:t>
            </a:r>
            <a:endParaRPr lang="fr-CA" sz="2400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ym typeface="Symbol"/>
              </a:rPr>
              <a:t>n</a:t>
            </a:r>
            <a:r>
              <a:rPr lang="fr-CA" sz="2400" dirty="0" smtClean="0">
                <a:sym typeface="Symbol"/>
              </a:rPr>
              <a:t> = 1319 cible TAS  140 </a:t>
            </a:r>
            <a:r>
              <a:rPr lang="fr-CA" sz="2400" dirty="0" err="1" smtClean="0">
                <a:sym typeface="Symbol"/>
              </a:rPr>
              <a:t>mmHg</a:t>
            </a:r>
            <a:endParaRPr lang="fr-CA" sz="2400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ym typeface="Symbol"/>
              </a:rPr>
              <a:t>TAS(départ): 141.6 vs 141.6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ym typeface="Symbol"/>
              </a:rPr>
              <a:t>Âge: 79.8 vs 79.9 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err="1" smtClean="0">
                <a:sym typeface="Symbol"/>
              </a:rPr>
              <a:t>Hx</a:t>
            </a:r>
            <a:r>
              <a:rPr lang="fr-CA" sz="2400" dirty="0" smtClean="0">
                <a:sym typeface="Symbol"/>
              </a:rPr>
              <a:t> maladie CV: 25.7% vs 23.4%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ym typeface="Symbol"/>
              </a:rPr>
              <a:t>Statine: 51.8% vs 52.8%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ym typeface="Symbol"/>
              </a:rPr>
              <a:t>ASA: 62.3% vs 58.0%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ym typeface="Symbol"/>
              </a:rPr>
              <a:t>Calcul de la vitesse de marche et l’index de  </a:t>
            </a:r>
            <a:r>
              <a:rPr lang="fr-CA" sz="2400" dirty="0">
                <a:sym typeface="Symbol"/>
              </a:rPr>
              <a:t>f</a:t>
            </a:r>
            <a:r>
              <a:rPr lang="fr-CA" sz="2400" dirty="0" smtClean="0">
                <a:sym typeface="Symbol"/>
              </a:rPr>
              <a:t>ragilité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ym typeface="Symbol"/>
              </a:rPr>
              <a:t>TAS moyenne: 123.4 vs 134.8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7958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24194"/>
            <a:ext cx="4816703" cy="57919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8531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Restricted cubic splines are represented for the association between average level of blood pressure and primary composite outcome of cardiovascular death, myocardial infarction, or stroke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2594" y="1054273"/>
            <a:ext cx="2778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Lancet, 2016, 388, 2142-52 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04664"/>
            <a:ext cx="7488832" cy="584689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algn="ctr" defTabSz="902533"/>
            <a:r>
              <a:rPr lang="fr-CA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8" y="1556797"/>
            <a:ext cx="8496944" cy="4154897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marL="342900" indent="-342900" defTabSz="902533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Seulement 214 patients avec TAD </a:t>
            </a:r>
            <a:r>
              <a:rPr lang="fr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 60 </a:t>
            </a:r>
            <a:r>
              <a:rPr lang="fr-CA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mmHg</a:t>
            </a:r>
            <a:endParaRPr lang="fr-CA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342900" indent="-342900" defTabSz="902533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Pas de données pour sous-populations (ex: diabète, IRC)</a:t>
            </a:r>
          </a:p>
          <a:p>
            <a:pPr marL="342900" indent="-342900" defTabSz="902533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texte, mention d’une relation de cause à effet entre âge (</a:t>
            </a:r>
            <a:r>
              <a:rPr lang="fr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75 ans) et déplacement de la courbe en J vers la droite. Suggestion d’une TAS cible de 150 </a:t>
            </a:r>
            <a:r>
              <a:rPr lang="fr-CA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mmHg</a:t>
            </a:r>
            <a:r>
              <a:rPr lang="fr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dans cette population.</a:t>
            </a:r>
          </a:p>
          <a:p>
            <a:pPr marL="342900" indent="-342900" defTabSz="902533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Pas de conclusion pour patients avec TAS  140 </a:t>
            </a:r>
            <a:r>
              <a:rPr lang="fr-CA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mmHg</a:t>
            </a:r>
            <a:r>
              <a:rPr lang="fr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et pression différentielle (pulsée) élevée.</a:t>
            </a:r>
          </a:p>
          <a:p>
            <a:pPr marL="342900" indent="-342900" defTabSz="902533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À ne pas extrapoler aux patients insuffisants cardiaques.</a:t>
            </a:r>
          </a:p>
          <a:p>
            <a:pPr marL="342900" indent="-342900" defTabSz="902533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TA prise après 5 minutes de repos (quel appareil?)</a:t>
            </a:r>
          </a:p>
          <a:p>
            <a:pPr marL="342900" indent="-342900" defTabSz="902533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Commandité par </a:t>
            </a:r>
            <a:r>
              <a:rPr lang="fr-CA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Servier</a:t>
            </a:r>
            <a:endParaRPr lang="fr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332659"/>
            <a:ext cx="7488832" cy="584689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algn="ctr" defTabSz="902533"/>
            <a:r>
              <a:rPr lang="fr-CA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8" y="1196752"/>
            <a:ext cx="8496944" cy="1200242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defTabSz="902533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pressure and complications in individuals with type 2 diabetes and no previous cardiovascular disease: national population based cohort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study. 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BMJ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2016;354:i4070</a:t>
            </a:r>
            <a:endParaRPr lang="fr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8" y="2852936"/>
            <a:ext cx="8748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Étude prospective d’une cohorte de registres nationaux suédois de 2006-12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= 187 106 patients avec diabète type 2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 75 ans en prévention primaire d’une maladie cardiovasculaire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Comparaison des risques d’évènements CV selon les différents niveaux de 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Patients suivis jusqu’au moment de leur premier évènement</a:t>
            </a:r>
          </a:p>
          <a:p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0746"/>
            <a:ext cx="9168289" cy="482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6409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Kaplan-Meier analysis of non-fatal cardiovascular events, showing proportion of patients with events (composite of nonfatal myocardial infarction or stroke) in different systolic blood pressure group</a:t>
            </a:r>
            <a:endParaRPr lang="fr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0621" y="6455377"/>
            <a:ext cx="1875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BMJ, 2016;354:i4070</a:t>
            </a:r>
          </a:p>
        </p:txBody>
      </p:sp>
    </p:spTree>
    <p:extLst>
      <p:ext uri="{BB962C8B-B14F-4D97-AF65-F5344CB8AC3E}">
        <p14:creationId xmlns:p14="http://schemas.microsoft.com/office/powerpoint/2010/main" val="31480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64" y="599863"/>
            <a:ext cx="7075487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5576" y="188640"/>
            <a:ext cx="735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Risque relatif pour chaque type d’évènement CV</a:t>
            </a:r>
            <a:endParaRPr lang="fr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67251" y="656568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09287" y="654945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16902" y="654643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461963"/>
            <a:ext cx="7051675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04664"/>
            <a:ext cx="7488832" cy="523220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algn="ctr" defTabSz="902533"/>
            <a:r>
              <a:rPr lang="fr-CA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8" y="1556797"/>
            <a:ext cx="8496944" cy="461665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marL="285483" indent="-285483" defTabSz="902533">
              <a:buFont typeface="Arial" panose="020B0604020202020204" pitchFamily="34" charset="0"/>
              <a:buChar char="•"/>
            </a:pPr>
            <a:endParaRPr lang="fr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8" y="1340768"/>
            <a:ext cx="82809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Suivi incomplet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Données brutes; sans égard à la thérapie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antihypertensive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ou au contrôle des autres facteurs de risque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Pas d’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justement pour changements de la TA en cours d’observation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Prises uniques de TA (auscultatoire ou oscillométrique)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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75 ans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exclus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332659"/>
            <a:ext cx="7488832" cy="523220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algn="ctr" defTabSz="902533"/>
            <a:r>
              <a:rPr lang="fr-CA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8" y="1196752"/>
            <a:ext cx="8496944" cy="830997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marL="285483" indent="-285483" defTabSz="902533">
              <a:buFont typeface="Arial" panose="020B0604020202020204" pitchFamily="34" charset="0"/>
              <a:buChar char="•"/>
            </a:pPr>
            <a:endParaRPr lang="fr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483" indent="-285483" defTabSz="902533">
              <a:buFont typeface="Arial" panose="020B0604020202020204" pitchFamily="34" charset="0"/>
              <a:buChar char="•"/>
            </a:pPr>
            <a:endParaRPr lang="fr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8" y="980728"/>
            <a:ext cx="83529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Effect of antihypertensive treatment at different blood pressure levels in patients with diabetes mellitus: systematic review and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meta-analyses</a:t>
            </a:r>
          </a:p>
          <a:p>
            <a:r>
              <a:rPr lang="fr-CA" sz="2000" i="1" dirty="0">
                <a:latin typeface="Arial" panose="020B0604020202020204" pitchFamily="34" charset="0"/>
                <a:cs typeface="Arial" panose="020B0604020202020204" pitchFamily="34" charset="0"/>
              </a:rPr>
              <a:t>BMJ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2016;352:i717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538" y="2780928"/>
            <a:ext cx="83529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Revue systématique et méta-analyse d’études randomisées et contrôlées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49 études représentant 73 738 sujets (type 2 en majorité) en prévention primaire et secondaire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Objectif: vérifier l’effet antihypertenseur sur la morbidité &amp; mortalité CV selon: - antihypertenseur vs placebo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- 2 agents contre 1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- une cible tensionnelle vs une autre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Groupes de TAS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 135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mmHg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sans traitement et 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TAS  150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mmHg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sous traitement ont été exclus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707886"/>
            <a:ext cx="4297363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Results from meta-analyses stratified according to baseline systolic blood pressure (SBP), reported for each outcome separately</a:t>
            </a:r>
            <a:endParaRPr lang="fr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0272" y="6491149"/>
            <a:ext cx="1726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BMJ 2016;352:i717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613836" y="651944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traitement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60032" y="651944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30" y="678599"/>
            <a:ext cx="4275137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48264" y="6357877"/>
            <a:ext cx="1726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BMJ 2016;352:i717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1430" y="6485674"/>
            <a:ext cx="1098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traitement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4604" y="6485674"/>
            <a:ext cx="914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2462"/>
            <a:ext cx="8784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Results from meta-analyses stratified according to attained systolic blood pressure (SBP), reported for each outcome separately</a:t>
            </a:r>
            <a:endParaRPr lang="fr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6" y="1052736"/>
            <a:ext cx="9148451" cy="403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08104" y="6309320"/>
            <a:ext cx="2779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/>
              <a:t>JAMA. 2016;315(24):2673-2682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1560" y="188640"/>
            <a:ext cx="767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/>
              <a:t>Évènements cliniques principaux</a:t>
            </a:r>
            <a:endParaRPr lang="fr-CA" sz="2800" b="1" dirty="0"/>
          </a:p>
        </p:txBody>
      </p:sp>
    </p:spTree>
    <p:extLst>
      <p:ext uri="{BB962C8B-B14F-4D97-AF65-F5344CB8AC3E}">
        <p14:creationId xmlns:p14="http://schemas.microsoft.com/office/powerpoint/2010/main" val="26708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79" y="1196752"/>
            <a:ext cx="3231833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2554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Results from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metaregression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analyses of treatment effect in relation to baseline systolic blood pressure (SBP). Relative risk is expressed as change in treatment effect for each 10 mm Hg lower baseline SBP</a:t>
            </a:r>
            <a:endParaRPr lang="fr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12718" y="6460386"/>
            <a:ext cx="1726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BMJ 2016;352:i717</a:t>
            </a:r>
          </a:p>
        </p:txBody>
      </p:sp>
    </p:spTree>
    <p:extLst>
      <p:ext uri="{BB962C8B-B14F-4D97-AF65-F5344CB8AC3E}">
        <p14:creationId xmlns:p14="http://schemas.microsoft.com/office/powerpoint/2010/main" val="39190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04664"/>
            <a:ext cx="7488832" cy="523220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algn="ctr" defTabSz="902533"/>
            <a:r>
              <a:rPr lang="fr-CA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8" y="1556797"/>
            <a:ext cx="8496944" cy="461665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marL="285483" indent="-285483" defTabSz="902533">
              <a:buFont typeface="Arial" panose="020B0604020202020204" pitchFamily="34" charset="0"/>
              <a:buChar char="•"/>
            </a:pPr>
            <a:endParaRPr lang="fr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8" y="1340768"/>
            <a:ext cx="82809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 confirme pas la présence d’une courbe J ou en 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Inclusion de l’étude ALTITUDE; abandon du double blocage du SRA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Inclusion de l’étude ACCORD; cible de 120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endParaRPr lang="fr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Exclusion de patients avec TAS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 150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mmHg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sous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tx</a:t>
            </a:r>
            <a:endParaRPr lang="fr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Représentation d’une relation linéaire, mais qui ne semble pas exister</a:t>
            </a:r>
          </a:p>
        </p:txBody>
      </p:sp>
    </p:spTree>
    <p:extLst>
      <p:ext uri="{BB962C8B-B14F-4D97-AF65-F5344CB8AC3E}">
        <p14:creationId xmlns:p14="http://schemas.microsoft.com/office/powerpoint/2010/main" val="36376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0728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07704" y="26064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5"/>
            <a:r>
              <a:rPr lang="fr-CA" sz="3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</a:t>
            </a:r>
            <a:r>
              <a:rPr lang="fr-CA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CA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3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20679" cy="447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6" y="5433798"/>
            <a:ext cx="7615238" cy="76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544" y="260648"/>
            <a:ext cx="8008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Effets secondaires principaux</a:t>
            </a:r>
            <a:endParaRPr lang="fr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2080" y="6309320"/>
            <a:ext cx="2779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JAMA. 2016;315(24):2673-2682 </a:t>
            </a:r>
          </a:p>
        </p:txBody>
      </p:sp>
    </p:spTree>
    <p:extLst>
      <p:ext uri="{BB962C8B-B14F-4D97-AF65-F5344CB8AC3E}">
        <p14:creationId xmlns:p14="http://schemas.microsoft.com/office/powerpoint/2010/main" val="37641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04664"/>
            <a:ext cx="7488832" cy="584689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algn="ctr" defTabSz="902533"/>
            <a:r>
              <a:rPr lang="fr-CA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8" y="1556797"/>
            <a:ext cx="8496944" cy="461665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marL="285483" indent="-285483" defTabSz="902533">
              <a:buFont typeface="Arial" panose="020B0604020202020204" pitchFamily="34" charset="0"/>
              <a:buChar char="•"/>
            </a:pPr>
            <a:endParaRPr lang="fr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8" y="1196752"/>
            <a:ext cx="82089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Sous-population divisée en 3 sous-groupes selon indices de fragilité: bénéfice non spécifié au départ et dilution de la puissance statistique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Aucun patient de centres d’accueil, sujets avec diabète, post-AVC ou avec insuffisance cardiaque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Incidence plus élevée d’insuffisance rénale; potentiellement réversible, mais quel est le pronostic à long terme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894" y="1052736"/>
            <a:ext cx="8496944" cy="2031238"/>
          </a:xfrm>
          <a:prstGeom prst="rect">
            <a:avLst/>
          </a:prstGeom>
          <a:noFill/>
        </p:spPr>
        <p:txBody>
          <a:bodyPr wrap="square" lIns="91350" tIns="45677" rIns="91350" bIns="45677" rtlCol="0">
            <a:spAutoFit/>
          </a:bodyPr>
          <a:lstStyle/>
          <a:p>
            <a:pPr algn="ctr" defTabSz="902533"/>
            <a:r>
              <a:rPr lang="fr-CA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 </a:t>
            </a:r>
            <a:r>
              <a:rPr lang="fr-CA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Cost-Effectiveness</a:t>
            </a:r>
            <a:r>
              <a:rPr lang="fr-CA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Conservative or Intensive Blood Pressure </a:t>
            </a:r>
            <a:r>
              <a:rPr lang="fr-CA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fr-CA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Guidelines in </a:t>
            </a:r>
            <a:r>
              <a:rPr lang="fr-CA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r>
              <a:rPr lang="fr-CA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</a:t>
            </a:r>
            <a:r>
              <a:rPr lang="fr-CA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35–74 </a:t>
            </a:r>
            <a:r>
              <a:rPr lang="fr-CA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fr-CA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02533"/>
            <a:r>
              <a:rPr lang="fr-C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CA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</a:t>
            </a:r>
            <a:r>
              <a:rPr lang="fr-C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fr-C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Policy Model</a:t>
            </a:r>
          </a:p>
          <a:p>
            <a:pPr defTabSz="902533"/>
            <a:r>
              <a:rPr lang="fr-CA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 </a:t>
            </a:r>
            <a:r>
              <a:rPr lang="fr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2016; 68:88-96</a:t>
            </a:r>
            <a:endParaRPr lang="fr-CA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3212976"/>
            <a:ext cx="8640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Lignes directrices américaines de 2014 (JNC8) ont recommandé des cibles tensionnelles plus élevées que JNC7: → patients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 60 ans, traiter à partir de  150/90 sans</a:t>
            </a:r>
          </a:p>
          <a:p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              égard au risque CV global; cible  150/90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        → cible de TAD  90 si âge  60 ans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        → cible pour diabétiques et IRC  140/90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Ainsi,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 5.8 millions d’adultes n’étaient plus éligibles à un traitement antihypertenseur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3313" y="205716"/>
            <a:ext cx="2573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2471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764704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Utilisation d’un modèle de simulation par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ordinateur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étudiée est hypertendue et non traitée allant de 2016 à 2026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Utilisation du modèle de JNC 7: 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→  130/80 pour le diabète et l’IRC</a:t>
            </a:r>
          </a:p>
          <a:p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→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 140/90 pour tous les autres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Aussi, modèle SPRINT pour patients  50 ans: 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→ TAS  120 vs 140 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mmHg</a:t>
            </a:r>
            <a:endParaRPr lang="fr-CA" sz="24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endParaRPr lang="fr-CA" sz="24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Projections réalisées: - événements CV 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                             - décès CV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                             - décès par insuffisance cardiaque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                             - coûts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                             - années de vie de qualité (</a:t>
            </a:r>
            <a:r>
              <a:rPr lang="fr-CA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QALY’s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6136" y="6319192"/>
            <a:ext cx="2491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Hypertension 2016; 68:88-96</a:t>
            </a:r>
          </a:p>
        </p:txBody>
      </p:sp>
    </p:spTree>
    <p:extLst>
      <p:ext uri="{BB962C8B-B14F-4D97-AF65-F5344CB8AC3E}">
        <p14:creationId xmlns:p14="http://schemas.microsoft.com/office/powerpoint/2010/main" val="26783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26064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endParaRPr lang="fr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7584" y="1340768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Comparé à JNC 8, JNC 7 permettrait de traiter            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 12 millions de nouveaux patients hypertendus de plus</a:t>
            </a:r>
          </a:p>
          <a:p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→ Prévention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 65000 évènements CV et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   17000 décès CV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JNC 7 + thérapie intensive (SPRINT) préviendrait encore plus d’évènements CV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Coût total (plus de traitement, plus de visites médicales) moins les montants épargnés (prévention de plus d’évènements CV) générerait un plus grand bénéfice net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6136" y="6237312"/>
            <a:ext cx="2491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Hypertension 2016; 68:88-96</a:t>
            </a:r>
          </a:p>
        </p:txBody>
      </p:sp>
    </p:spTree>
    <p:extLst>
      <p:ext uri="{BB962C8B-B14F-4D97-AF65-F5344CB8AC3E}">
        <p14:creationId xmlns:p14="http://schemas.microsoft.com/office/powerpoint/2010/main" val="15143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0"/>
            <a:ext cx="8493120" cy="102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ctr"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sz="1500" b="1" dirty="0">
                <a:latin typeface="Arial" pitchFamily="34" charset="0"/>
              </a:rPr>
              <a:t>Cost-effectiveness acceptability curves for the probability of selecting Joint National Committee (JNC)-7+intensive over JNC8+intensive treatment in high-risk men aged 35 to 74 years (high risk: ≥50 years old with one of the following: existing cardiovascular disease [CVD], 2013 American College of Cardiology/American Heart Association Pooled Cohorts 10-year CVD risk ≥15%, or chronic kidney disease).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2" y="6224334"/>
            <a:ext cx="1260000" cy="50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182371"/>
            <a:ext cx="7804800" cy="44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11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sz="1100" b="1">
                <a:latin typeface="Arial" pitchFamily="34" charset="0"/>
              </a:rPr>
              <a:t>Nathalie Moise et al. Hypertension. 2016;68:88-96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420160" y="6613179"/>
            <a:ext cx="362448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defTabSz="41446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fr-FR" sz="900">
                <a:latin typeface="Arial" pitchFamily="34" charset="0"/>
              </a:rPr>
              <a:t>Copyright © American Heart Association,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74933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Times New Roman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1906</Words>
  <Application>Microsoft Office PowerPoint</Application>
  <PresentationFormat>Affichage à l'écran (4:3)</PresentationFormat>
  <Paragraphs>186</Paragraphs>
  <Slides>32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10</vt:i4>
      </vt:variant>
      <vt:variant>
        <vt:lpstr>Titres des diapositives</vt:lpstr>
      </vt:variant>
      <vt:variant>
        <vt:i4>32</vt:i4>
      </vt:variant>
    </vt:vector>
  </HeadingPairs>
  <TitlesOfParts>
    <vt:vector size="42" baseType="lpstr">
      <vt:lpstr>Thème Office</vt:lpstr>
      <vt:lpstr>1_Thème Office</vt:lpstr>
      <vt:lpstr>2_Thème Office</vt:lpstr>
      <vt:lpstr>2_Office Theme</vt:lpstr>
      <vt:lpstr>3_Office Theme</vt:lpstr>
      <vt:lpstr>3_Thème Office</vt:lpstr>
      <vt:lpstr>4_Thème Office</vt:lpstr>
      <vt:lpstr>Office Theme</vt:lpstr>
      <vt:lpstr>1_Office Theme</vt:lpstr>
      <vt:lpstr>4_Office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 trudeau</dc:creator>
  <cp:lastModifiedBy>Luc trudeau</cp:lastModifiedBy>
  <cp:revision>108</cp:revision>
  <dcterms:created xsi:type="dcterms:W3CDTF">2017-01-15T13:02:33Z</dcterms:created>
  <dcterms:modified xsi:type="dcterms:W3CDTF">2017-01-19T13:12:09Z</dcterms:modified>
</cp:coreProperties>
</file>