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90" r:id="rId4"/>
    <p:sldId id="291" r:id="rId5"/>
    <p:sldId id="292" r:id="rId6"/>
    <p:sldId id="293" r:id="rId7"/>
    <p:sldId id="302" r:id="rId8"/>
    <p:sldId id="308" r:id="rId9"/>
    <p:sldId id="309" r:id="rId10"/>
    <p:sldId id="310" r:id="rId11"/>
    <p:sldId id="341" r:id="rId12"/>
    <p:sldId id="333" r:id="rId13"/>
    <p:sldId id="295" r:id="rId14"/>
    <p:sldId id="303" r:id="rId15"/>
    <p:sldId id="311" r:id="rId16"/>
    <p:sldId id="312" r:id="rId17"/>
    <p:sldId id="313" r:id="rId18"/>
    <p:sldId id="340" r:id="rId19"/>
    <p:sldId id="334" r:id="rId20"/>
    <p:sldId id="294" r:id="rId21"/>
    <p:sldId id="296" r:id="rId22"/>
    <p:sldId id="304" r:id="rId23"/>
    <p:sldId id="320" r:id="rId24"/>
    <p:sldId id="316" r:id="rId25"/>
    <p:sldId id="318" r:id="rId26"/>
    <p:sldId id="319" r:id="rId27"/>
    <p:sldId id="317" r:id="rId28"/>
    <p:sldId id="342" r:id="rId29"/>
    <p:sldId id="335" r:id="rId30"/>
    <p:sldId id="299" r:id="rId31"/>
    <p:sldId id="307" r:id="rId32"/>
    <p:sldId id="329" r:id="rId33"/>
    <p:sldId id="338" r:id="rId34"/>
    <p:sldId id="339" r:id="rId35"/>
    <p:sldId id="343" r:id="rId36"/>
    <p:sldId id="336" r:id="rId37"/>
    <p:sldId id="300" r:id="rId38"/>
    <p:sldId id="332" r:id="rId39"/>
    <p:sldId id="331" r:id="rId40"/>
    <p:sldId id="344" r:id="rId41"/>
    <p:sldId id="337" r:id="rId42"/>
    <p:sldId id="288" r:id="rId4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000"/>
    <a:srgbClr val="47757E"/>
    <a:srgbClr val="7AA3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738" autoAdjust="0"/>
  </p:normalViewPr>
  <p:slideViewPr>
    <p:cSldViewPr snapToGrid="0" snapToObjects="1">
      <p:cViewPr>
        <p:scale>
          <a:sx n="108" d="100"/>
          <a:sy n="108" d="100"/>
        </p:scale>
        <p:origin x="-1704" y="-282"/>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E87B9-67FA-2243-A117-2404CF2063AE}" type="datetimeFigureOut">
              <a:rPr lang="fr-FR" smtClean="0"/>
              <a:t>17/02/2017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C615C-F0DE-474B-8BB7-81397BC71BF1}" type="slidenum">
              <a:rPr lang="fr-FR" smtClean="0"/>
              <a:t>‹#›</a:t>
            </a:fld>
            <a:endParaRPr lang="fr-FR"/>
          </a:p>
        </p:txBody>
      </p:sp>
    </p:spTree>
    <p:extLst>
      <p:ext uri="{BB962C8B-B14F-4D97-AF65-F5344CB8AC3E}">
        <p14:creationId xmlns:p14="http://schemas.microsoft.com/office/powerpoint/2010/main" val="42579137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96AF2A-8DF4-C44E-BD17-B5D14F691EFB}" type="slidenum">
              <a:rPr lang="en-US"/>
              <a:pPr>
                <a:defRPr/>
              </a:pPr>
              <a:t>2</a:t>
            </a:fld>
            <a:endParaRPr lang="en-US" dirty="0"/>
          </a:p>
        </p:txBody>
      </p:sp>
      <p:sp>
        <p:nvSpPr>
          <p:cNvPr id="143360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4336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fr-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6B920B3-6AEE-9B4F-95C3-C63A3F44E3E5}" type="datetimeFigureOut">
              <a:rPr lang="fr-FR" smtClean="0"/>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417937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56B920B3-6AEE-9B4F-95C3-C63A3F44E3E5}" type="datetimeFigureOut">
              <a:rPr lang="fr-FR" smtClean="0"/>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263637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56B920B3-6AEE-9B4F-95C3-C63A3F44E3E5}" type="datetimeFigureOut">
              <a:rPr lang="fr-FR" smtClean="0"/>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267455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56B920B3-6AEE-9B4F-95C3-C63A3F44E3E5}" type="datetimeFigureOut">
              <a:rPr lang="fr-FR" smtClean="0"/>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348305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56B920B3-6AEE-9B4F-95C3-C63A3F44E3E5}" type="datetimeFigureOut">
              <a:rPr lang="fr-FR" smtClean="0"/>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298497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56B920B3-6AEE-9B4F-95C3-C63A3F44E3E5}" type="datetimeFigureOut">
              <a:rPr lang="fr-FR" smtClean="0"/>
              <a:t>17/02/2017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65902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56B920B3-6AEE-9B4F-95C3-C63A3F44E3E5}" type="datetimeFigureOut">
              <a:rPr lang="fr-FR" smtClean="0"/>
              <a:t>17/02/2017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28811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56B920B3-6AEE-9B4F-95C3-C63A3F44E3E5}" type="datetimeFigureOut">
              <a:rPr lang="fr-FR" smtClean="0"/>
              <a:t>17/02/2017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275671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B920B3-6AEE-9B4F-95C3-C63A3F44E3E5}" type="datetimeFigureOut">
              <a:rPr lang="fr-FR" smtClean="0"/>
              <a:t>17/02/2017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201601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56B920B3-6AEE-9B4F-95C3-C63A3F44E3E5}" type="datetimeFigureOut">
              <a:rPr lang="fr-FR" smtClean="0"/>
              <a:t>17/02/2017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178857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56B920B3-6AEE-9B4F-95C3-C63A3F44E3E5}" type="datetimeFigureOut">
              <a:rPr lang="fr-FR" smtClean="0"/>
              <a:t>17/02/2017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910A82-66D7-3744-811F-8046A0297AF5}" type="slidenum">
              <a:rPr lang="fr-FR" smtClean="0"/>
              <a:t>‹#›</a:t>
            </a:fld>
            <a:endParaRPr lang="fr-FR"/>
          </a:p>
        </p:txBody>
      </p:sp>
    </p:spTree>
    <p:extLst>
      <p:ext uri="{BB962C8B-B14F-4D97-AF65-F5344CB8AC3E}">
        <p14:creationId xmlns:p14="http://schemas.microsoft.com/office/powerpoint/2010/main" val="258990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r>
              <a:rPr lang="fr-FR" dirty="0" smtClean="0"/>
              <a:t>A Milot</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7B910A82-66D7-3744-811F-8046A0297AF5}" type="slidenum">
              <a:rPr lang="fr-FR" smtClean="0"/>
              <a:pPr/>
              <a:t>‹#›</a:t>
            </a:fld>
            <a:endParaRPr lang="fr-FR" dirty="0"/>
          </a:p>
        </p:txBody>
      </p:sp>
    </p:spTree>
    <p:extLst>
      <p:ext uri="{BB962C8B-B14F-4D97-AF65-F5344CB8AC3E}">
        <p14:creationId xmlns:p14="http://schemas.microsoft.com/office/powerpoint/2010/main" val="341460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8.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1879" y="1660225"/>
            <a:ext cx="8800243" cy="1470025"/>
          </a:xfrm>
        </p:spPr>
        <p:txBody>
          <a:bodyPr>
            <a:noAutofit/>
          </a:bodyPr>
          <a:lstStyle/>
          <a:p>
            <a:r>
              <a:rPr lang="fr-FR" b="1" dirty="0" smtClean="0">
                <a:solidFill>
                  <a:srgbClr val="BA0000"/>
                </a:solidFill>
              </a:rPr>
              <a:t>Rétrospective</a:t>
            </a:r>
            <a:br>
              <a:rPr lang="fr-FR" b="1" dirty="0" smtClean="0">
                <a:solidFill>
                  <a:srgbClr val="BA0000"/>
                </a:solidFill>
              </a:rPr>
            </a:br>
            <a:r>
              <a:rPr lang="fr-FR" b="1" dirty="0" smtClean="0">
                <a:solidFill>
                  <a:srgbClr val="BA0000"/>
                </a:solidFill>
              </a:rPr>
              <a:t>des coups de </a:t>
            </a:r>
            <a:r>
              <a:rPr lang="fr-FR" b="1" dirty="0" smtClean="0">
                <a:solidFill>
                  <a:srgbClr val="BA0000"/>
                </a:solidFill>
              </a:rPr>
              <a:t>cœur cliniques</a:t>
            </a:r>
            <a:r>
              <a:rPr lang="fr-FR" b="1" dirty="0" smtClean="0">
                <a:solidFill>
                  <a:srgbClr val="BA0000"/>
                </a:solidFill>
              </a:rPr>
              <a:t/>
            </a:r>
            <a:br>
              <a:rPr lang="fr-FR" b="1" dirty="0" smtClean="0">
                <a:solidFill>
                  <a:srgbClr val="BA0000"/>
                </a:solidFill>
              </a:rPr>
            </a:br>
            <a:r>
              <a:rPr lang="fr-FR" b="1" dirty="0" smtClean="0">
                <a:solidFill>
                  <a:srgbClr val="BA0000"/>
                </a:solidFill>
              </a:rPr>
              <a:t>de 1992 à 2017</a:t>
            </a:r>
            <a:endParaRPr lang="fr-FR" b="1" dirty="0">
              <a:solidFill>
                <a:srgbClr val="BA0000"/>
              </a:solidFill>
            </a:endParaRPr>
          </a:p>
        </p:txBody>
      </p:sp>
      <p:sp>
        <p:nvSpPr>
          <p:cNvPr id="3" name="Sous-titre 2"/>
          <p:cNvSpPr>
            <a:spLocks noGrp="1"/>
          </p:cNvSpPr>
          <p:nvPr>
            <p:ph type="subTitle" idx="1"/>
          </p:nvPr>
        </p:nvSpPr>
        <p:spPr>
          <a:xfrm>
            <a:off x="1371600" y="3896032"/>
            <a:ext cx="6400800" cy="2242457"/>
          </a:xfrm>
        </p:spPr>
        <p:txBody>
          <a:bodyPr>
            <a:normAutofit fontScale="62500" lnSpcReduction="20000"/>
          </a:bodyPr>
          <a:lstStyle/>
          <a:p>
            <a:pPr>
              <a:defRPr/>
            </a:pPr>
            <a:r>
              <a:rPr lang="fr-FR" dirty="0">
                <a:solidFill>
                  <a:srgbClr val="000000"/>
                </a:solidFill>
              </a:rPr>
              <a:t>Alain Milot MD, </a:t>
            </a:r>
            <a:r>
              <a:rPr lang="fr-FR" dirty="0" err="1">
                <a:solidFill>
                  <a:srgbClr val="000000"/>
                </a:solidFill>
              </a:rPr>
              <a:t>MSc</a:t>
            </a:r>
            <a:r>
              <a:rPr lang="fr-FR" dirty="0">
                <a:solidFill>
                  <a:srgbClr val="000000"/>
                </a:solidFill>
              </a:rPr>
              <a:t>, FRCPC, </a:t>
            </a:r>
            <a:r>
              <a:rPr lang="fr-FR" dirty="0" smtClean="0">
                <a:solidFill>
                  <a:srgbClr val="000000"/>
                </a:solidFill>
              </a:rPr>
              <a:t>FSVM</a:t>
            </a:r>
          </a:p>
          <a:p>
            <a:pPr>
              <a:defRPr/>
            </a:pPr>
            <a:r>
              <a:rPr lang="fr-FR" sz="2500" dirty="0" smtClean="0">
                <a:solidFill>
                  <a:srgbClr val="000000"/>
                </a:solidFill>
              </a:rPr>
              <a:t>Président</a:t>
            </a:r>
          </a:p>
          <a:p>
            <a:pPr>
              <a:defRPr/>
            </a:pPr>
            <a:r>
              <a:rPr lang="fr-FR" sz="2500" dirty="0" smtClean="0">
                <a:solidFill>
                  <a:srgbClr val="000000"/>
                </a:solidFill>
              </a:rPr>
              <a:t>Société québécoise d’hypertension artérielle</a:t>
            </a:r>
            <a:endParaRPr lang="fr-FR" sz="2500" dirty="0">
              <a:solidFill>
                <a:srgbClr val="000000"/>
              </a:solidFill>
            </a:endParaRPr>
          </a:p>
          <a:p>
            <a:pPr>
              <a:defRPr/>
            </a:pPr>
            <a:r>
              <a:rPr lang="fr-FR" sz="2500" dirty="0">
                <a:solidFill>
                  <a:srgbClr val="000000"/>
                </a:solidFill>
              </a:rPr>
              <a:t>Professeur agrégé</a:t>
            </a:r>
          </a:p>
          <a:p>
            <a:pPr>
              <a:defRPr/>
            </a:pPr>
            <a:r>
              <a:rPr lang="fr-FR" sz="2500" dirty="0">
                <a:solidFill>
                  <a:srgbClr val="000000"/>
                </a:solidFill>
              </a:rPr>
              <a:t>Département de médecine</a:t>
            </a:r>
          </a:p>
          <a:p>
            <a:pPr>
              <a:defRPr/>
            </a:pPr>
            <a:r>
              <a:rPr lang="fr-FR" sz="2500" dirty="0">
                <a:solidFill>
                  <a:srgbClr val="000000"/>
                </a:solidFill>
              </a:rPr>
              <a:t>Centre des maladies vasculaires</a:t>
            </a:r>
          </a:p>
          <a:p>
            <a:pPr>
              <a:defRPr/>
            </a:pPr>
            <a:r>
              <a:rPr lang="fr-FR" sz="2500" dirty="0">
                <a:solidFill>
                  <a:srgbClr val="000000"/>
                </a:solidFill>
              </a:rPr>
              <a:t>Hôpital Saint-François d’Assise</a:t>
            </a:r>
          </a:p>
          <a:p>
            <a:pPr>
              <a:defRPr/>
            </a:pPr>
            <a:r>
              <a:rPr lang="fr-FR" sz="2500" dirty="0">
                <a:solidFill>
                  <a:srgbClr val="000000"/>
                </a:solidFill>
              </a:rPr>
              <a:t>CHU de Québec</a:t>
            </a:r>
          </a:p>
          <a:p>
            <a:endParaRPr lang="fr-FR" dirty="0">
              <a:solidFill>
                <a:srgbClr val="000000"/>
              </a:solidFill>
            </a:endParaRPr>
          </a:p>
        </p:txBody>
      </p:sp>
      <p:pic>
        <p:nvPicPr>
          <p:cNvPr id="4" name="Image 3"/>
          <p:cNvPicPr>
            <a:picLocks noChangeAspect="1"/>
          </p:cNvPicPr>
          <p:nvPr/>
        </p:nvPicPr>
        <p:blipFill>
          <a:blip r:embed="rId2"/>
          <a:stretch>
            <a:fillRect/>
          </a:stretch>
        </p:blipFill>
        <p:spPr>
          <a:xfrm>
            <a:off x="171879" y="112466"/>
            <a:ext cx="8800243" cy="1296144"/>
          </a:xfrm>
          <a:prstGeom prst="rect">
            <a:avLst/>
          </a:prstGeom>
        </p:spPr>
      </p:pic>
      <p:pic>
        <p:nvPicPr>
          <p:cNvPr id="5" name="Image 4" descr="Logos CHUQ UL CMV.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581" y="5947746"/>
            <a:ext cx="3426839" cy="764975"/>
          </a:xfrm>
          <a:prstGeom prst="rect">
            <a:avLst/>
          </a:prstGeom>
        </p:spPr>
      </p:pic>
    </p:spTree>
    <p:extLst>
      <p:ext uri="{BB962C8B-B14F-4D97-AF65-F5344CB8AC3E}">
        <p14:creationId xmlns:p14="http://schemas.microsoft.com/office/powerpoint/2010/main" val="3571033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751"/>
            <a:ext cx="8229600" cy="867649"/>
          </a:xfrm>
        </p:spPr>
        <p:txBody>
          <a:bodyPr>
            <a:noAutofit/>
          </a:bodyPr>
          <a:lstStyle/>
          <a:p>
            <a:r>
              <a:rPr lang="fr-FR" sz="3600" dirty="0"/>
              <a:t>Méta-analyse des études </a:t>
            </a:r>
            <a:r>
              <a:rPr lang="fr-FR" sz="3600" dirty="0" smtClean="0"/>
              <a:t>d’observation</a:t>
            </a:r>
            <a:endParaRPr lang="fr-FR" sz="3600" dirty="0"/>
          </a:p>
        </p:txBody>
      </p:sp>
      <p:pic>
        <p:nvPicPr>
          <p:cNvPr id="3" name="Image 2" descr="MacMahon Fig 5 CH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350" y="1798638"/>
            <a:ext cx="6083300" cy="4922566"/>
          </a:xfrm>
          <a:prstGeom prst="rect">
            <a:avLst/>
          </a:prstGeom>
          <a:ln>
            <a:noFill/>
          </a:ln>
          <a:effectLst>
            <a:outerShdw blurRad="190500" algn="tl" rotWithShape="0">
              <a:srgbClr val="000000">
                <a:alpha val="70000"/>
              </a:srgbClr>
            </a:outerShdw>
          </a:effectLst>
        </p:spPr>
      </p:pic>
      <p:sp>
        <p:nvSpPr>
          <p:cNvPr id="4" name="Espace réservé du contenu 3"/>
          <p:cNvSpPr>
            <a:spLocks noGrp="1"/>
          </p:cNvSpPr>
          <p:nvPr>
            <p:ph idx="1"/>
          </p:nvPr>
        </p:nvSpPr>
        <p:spPr>
          <a:xfrm>
            <a:off x="57728" y="814964"/>
            <a:ext cx="9028545" cy="741361"/>
          </a:xfrm>
        </p:spPr>
        <p:txBody>
          <a:bodyPr>
            <a:noAutofit/>
          </a:bodyPr>
          <a:lstStyle/>
          <a:p>
            <a:r>
              <a:rPr lang="fr-FR" sz="2000" dirty="0" smtClean="0"/>
              <a:t>Une différence prolongée de PAD de 5, 7.5 et 10 </a:t>
            </a:r>
            <a:r>
              <a:rPr lang="fr-FR" sz="2000" dirty="0" err="1" smtClean="0"/>
              <a:t>mmHg</a:t>
            </a:r>
            <a:r>
              <a:rPr lang="fr-FR" sz="2000" dirty="0" smtClean="0"/>
              <a:t> est respectivement associée à 21, 29 et 37% moins d’évènements coronariens</a:t>
            </a:r>
            <a:endParaRPr lang="fr-FR" sz="2000" dirty="0"/>
          </a:p>
        </p:txBody>
      </p:sp>
    </p:spTree>
    <p:extLst>
      <p:ext uri="{BB962C8B-B14F-4D97-AF65-F5344CB8AC3E}">
        <p14:creationId xmlns:p14="http://schemas.microsoft.com/office/powerpoint/2010/main" val="2420474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Méta-analyse des études d’observation </a:t>
            </a:r>
            <a:br>
              <a:rPr lang="fr-FR" sz="3600" dirty="0"/>
            </a:br>
            <a:r>
              <a:rPr lang="fr-FR" sz="3600" dirty="0" err="1"/>
              <a:t>MacMahon</a:t>
            </a:r>
            <a:r>
              <a:rPr lang="fr-FR" sz="3600" dirty="0"/>
              <a:t> et al.</a:t>
            </a:r>
          </a:p>
        </p:txBody>
      </p:sp>
      <p:sp>
        <p:nvSpPr>
          <p:cNvPr id="3" name="Espace réservé du contenu 2"/>
          <p:cNvSpPr>
            <a:spLocks noGrp="1"/>
          </p:cNvSpPr>
          <p:nvPr>
            <p:ph idx="1"/>
          </p:nvPr>
        </p:nvSpPr>
        <p:spPr/>
        <p:txBody>
          <a:bodyPr/>
          <a:lstStyle/>
          <a:p>
            <a:pPr marL="0" indent="0">
              <a:buNone/>
            </a:pPr>
            <a:r>
              <a:rPr lang="fr-FR" dirty="0"/>
              <a:t>Pour la très grande majorité des individus, qu'ils soient «hypertendus» ou «</a:t>
            </a:r>
            <a:r>
              <a:rPr lang="fr-FR" dirty="0" err="1"/>
              <a:t>normotendus</a:t>
            </a:r>
            <a:r>
              <a:rPr lang="fr-FR" dirty="0" smtClean="0"/>
              <a:t>» (PAD entre 70 et 110 </a:t>
            </a:r>
            <a:r>
              <a:rPr lang="fr-FR" dirty="0" err="1" smtClean="0"/>
              <a:t>mmHg</a:t>
            </a:r>
            <a:r>
              <a:rPr lang="fr-FR" dirty="0" smtClean="0"/>
              <a:t>), </a:t>
            </a:r>
            <a:r>
              <a:rPr lang="fr-FR" dirty="0"/>
              <a:t>une pression </a:t>
            </a:r>
            <a:r>
              <a:rPr lang="fr-FR" dirty="0" smtClean="0"/>
              <a:t>artérielle </a:t>
            </a:r>
            <a:r>
              <a:rPr lang="fr-FR" dirty="0" smtClean="0">
                <a:solidFill>
                  <a:srgbClr val="BA0000"/>
                </a:solidFill>
              </a:rPr>
              <a:t>diastolique</a:t>
            </a:r>
            <a:r>
              <a:rPr lang="fr-FR" dirty="0" smtClean="0"/>
              <a:t> </a:t>
            </a:r>
            <a:r>
              <a:rPr lang="fr-FR" dirty="0"/>
              <a:t>inférieure </a:t>
            </a:r>
            <a:r>
              <a:rPr lang="fr-FR" dirty="0" smtClean="0"/>
              <a:t>confère </a:t>
            </a:r>
            <a:r>
              <a:rPr lang="fr-FR" dirty="0"/>
              <a:t>un risque inférieur de maladie cardiovasculaire.</a:t>
            </a:r>
            <a:endParaRPr lang="en-CA" dirty="0"/>
          </a:p>
          <a:p>
            <a:pPr marL="0" indent="0">
              <a:buNone/>
            </a:pPr>
            <a:endParaRPr lang="fr-FR" dirty="0"/>
          </a:p>
        </p:txBody>
      </p:sp>
    </p:spTree>
    <p:extLst>
      <p:ext uri="{BB962C8B-B14F-4D97-AF65-F5344CB8AC3E}">
        <p14:creationId xmlns:p14="http://schemas.microsoft.com/office/powerpoint/2010/main" val="64760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1990</a:t>
            </a:r>
            <a:endParaRPr lang="fr-FR" b="1" dirty="0"/>
          </a:p>
        </p:txBody>
      </p:sp>
      <p:sp>
        <p:nvSpPr>
          <p:cNvPr id="3" name="Espace réservé du contenu 2"/>
          <p:cNvSpPr>
            <a:spLocks noGrp="1"/>
          </p:cNvSpPr>
          <p:nvPr>
            <p:ph idx="1"/>
          </p:nvPr>
        </p:nvSpPr>
        <p:spPr/>
        <p:txBody>
          <a:bodyPr/>
          <a:lstStyle/>
          <a:p>
            <a:pPr marL="0" indent="0" algn="ctr">
              <a:buNone/>
            </a:pPr>
            <a:r>
              <a:rPr lang="fr-FR" b="1" dirty="0" smtClean="0"/>
              <a:t>13° réunion</a:t>
            </a:r>
          </a:p>
          <a:p>
            <a:pPr marL="0" indent="0" algn="ctr">
              <a:buNone/>
            </a:pPr>
            <a:r>
              <a:rPr lang="fr-FR" dirty="0" smtClean="0"/>
              <a:t>de la</a:t>
            </a:r>
          </a:p>
          <a:p>
            <a:pPr marL="0" indent="0" algn="ctr">
              <a:buNone/>
            </a:pPr>
            <a:r>
              <a:rPr lang="fr-FR" b="1" dirty="0" smtClean="0"/>
              <a:t>Société internationale</a:t>
            </a:r>
          </a:p>
          <a:p>
            <a:pPr marL="0" indent="0" algn="ctr">
              <a:buNone/>
            </a:pPr>
            <a:r>
              <a:rPr lang="fr-FR" b="1" dirty="0" smtClean="0"/>
              <a:t>d’hypertension artérielle</a:t>
            </a:r>
            <a:endParaRPr lang="fr-FR" dirty="0" smtClean="0"/>
          </a:p>
          <a:p>
            <a:pPr marL="0" indent="0" algn="ctr">
              <a:buNone/>
            </a:pPr>
            <a:r>
              <a:rPr lang="fr-FR" dirty="0" smtClean="0"/>
              <a:t>à Montréal</a:t>
            </a:r>
          </a:p>
          <a:p>
            <a:pPr marL="0" indent="0" algn="ctr">
              <a:buNone/>
            </a:pPr>
            <a:r>
              <a:rPr lang="fr-FR" dirty="0" smtClean="0"/>
              <a:t>5 </a:t>
            </a:r>
            <a:r>
              <a:rPr lang="fr-FR" dirty="0"/>
              <a:t>000 </a:t>
            </a:r>
            <a:r>
              <a:rPr lang="fr-FR" dirty="0" smtClean="0"/>
              <a:t>participants de 72 pays</a:t>
            </a:r>
            <a:endParaRPr lang="en-CA" dirty="0"/>
          </a:p>
          <a:p>
            <a:pPr marL="0" indent="0" algn="ctr">
              <a:buNone/>
            </a:pPr>
            <a:endParaRPr lang="fr-FR" dirty="0"/>
          </a:p>
        </p:txBody>
      </p:sp>
      <p:pic>
        <p:nvPicPr>
          <p:cNvPr id="4" name="Image 3"/>
          <p:cNvPicPr>
            <a:picLocks noChangeAspect="1"/>
          </p:cNvPicPr>
          <p:nvPr/>
        </p:nvPicPr>
        <p:blipFill>
          <a:blip r:embed="rId2"/>
          <a:stretch>
            <a:fillRect/>
          </a:stretch>
        </p:blipFill>
        <p:spPr>
          <a:xfrm>
            <a:off x="2625259" y="5422900"/>
            <a:ext cx="3893482" cy="1033463"/>
          </a:xfrm>
          <a:prstGeom prst="rect">
            <a:avLst/>
          </a:prstGeom>
        </p:spPr>
      </p:pic>
    </p:spTree>
    <p:extLst>
      <p:ext uri="{BB962C8B-B14F-4D97-AF65-F5344CB8AC3E}">
        <p14:creationId xmlns:p14="http://schemas.microsoft.com/office/powerpoint/2010/main" val="2226560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11238"/>
            <a:ext cx="8229600" cy="1143000"/>
          </a:xfrm>
        </p:spPr>
        <p:txBody>
          <a:bodyPr>
            <a:noAutofit/>
          </a:bodyPr>
          <a:lstStyle/>
          <a:p>
            <a:r>
              <a:rPr lang="en-CA" sz="2400" dirty="0" err="1"/>
              <a:t>Lewington</a:t>
            </a:r>
            <a:r>
              <a:rPr lang="en-CA" sz="2400" dirty="0"/>
              <a:t> S, Clarke R, </a:t>
            </a:r>
            <a:r>
              <a:rPr lang="en-CA" sz="2400" dirty="0" err="1"/>
              <a:t>Qizilbash</a:t>
            </a:r>
            <a:r>
              <a:rPr lang="en-CA" sz="2400" dirty="0"/>
              <a:t> N, </a:t>
            </a:r>
            <a:r>
              <a:rPr lang="en-CA" sz="2400" dirty="0" err="1"/>
              <a:t>Peto</a:t>
            </a:r>
            <a:r>
              <a:rPr lang="en-CA" sz="2400" dirty="0"/>
              <a:t> R, Collins </a:t>
            </a:r>
            <a:r>
              <a:rPr lang="en-CA" sz="2400" dirty="0" smtClean="0"/>
              <a:t>R </a:t>
            </a:r>
            <a:r>
              <a:rPr lang="en-CA" sz="2000" dirty="0"/>
              <a:t>Prospective Studies </a:t>
            </a:r>
            <a:r>
              <a:rPr lang="en-CA" sz="2000" dirty="0" smtClean="0"/>
              <a:t>Collaboration</a:t>
            </a:r>
            <a:r>
              <a:rPr lang="en-CA" sz="2400" dirty="0"/>
              <a:t/>
            </a:r>
            <a:br>
              <a:rPr lang="en-CA" sz="2400" dirty="0"/>
            </a:br>
            <a:r>
              <a:rPr lang="en-CA" sz="2400" dirty="0"/>
              <a:t>Age-specific relevance of usual blood </a:t>
            </a:r>
            <a:r>
              <a:rPr lang="en-CA" sz="2400" dirty="0" smtClean="0"/>
              <a:t>pressure</a:t>
            </a:r>
            <a:br>
              <a:rPr lang="en-CA" sz="2400" dirty="0" smtClean="0"/>
            </a:br>
            <a:r>
              <a:rPr lang="en-CA" sz="2400" dirty="0" smtClean="0"/>
              <a:t>to </a:t>
            </a:r>
            <a:r>
              <a:rPr lang="en-CA" sz="2400" dirty="0"/>
              <a:t>vascular mortality: a meta-analysis of individual data </a:t>
            </a:r>
            <a:r>
              <a:rPr lang="en-CA" sz="2400" dirty="0" smtClean="0"/>
              <a:t/>
            </a:r>
            <a:br>
              <a:rPr lang="en-CA" sz="2400" dirty="0" smtClean="0"/>
            </a:br>
            <a:r>
              <a:rPr lang="en-CA" sz="2400" dirty="0" smtClean="0"/>
              <a:t>for one </a:t>
            </a:r>
            <a:r>
              <a:rPr lang="en-CA" sz="2400" dirty="0"/>
              <a:t>million adults in 61 prospective studies.</a:t>
            </a:r>
            <a:r>
              <a:rPr lang="en-CA" sz="2400" b="1" dirty="0"/>
              <a:t/>
            </a:r>
            <a:br>
              <a:rPr lang="en-CA" sz="2400" b="1" dirty="0"/>
            </a:br>
            <a:r>
              <a:rPr lang="en-CA" sz="2400" dirty="0">
                <a:solidFill>
                  <a:srgbClr val="BA0000"/>
                </a:solidFill>
              </a:rPr>
              <a:t>Lancet. 2002 Dec 14;360(9349):1903-13</a:t>
            </a:r>
            <a:r>
              <a:rPr lang="en-CA" sz="2400" dirty="0" smtClean="0">
                <a:solidFill>
                  <a:srgbClr val="BA0000"/>
                </a:solidFill>
              </a:rPr>
              <a:t>.</a:t>
            </a:r>
            <a:r>
              <a:rPr lang="en-CA" sz="2400" dirty="0">
                <a:solidFill>
                  <a:srgbClr val="BA0000"/>
                </a:solidFill>
              </a:rPr>
              <a:t/>
            </a:r>
            <a:br>
              <a:rPr lang="en-CA" sz="2400" dirty="0">
                <a:solidFill>
                  <a:srgbClr val="BA0000"/>
                </a:solidFill>
              </a:rPr>
            </a:br>
            <a:endParaRPr lang="fr-FR" sz="2400" dirty="0">
              <a:solidFill>
                <a:srgbClr val="BA0000"/>
              </a:solidFill>
            </a:endParaRPr>
          </a:p>
        </p:txBody>
      </p:sp>
      <p:pic>
        <p:nvPicPr>
          <p:cNvPr id="3" name="Image 2" descr="Lewingt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57020"/>
            <a:ext cx="2571055" cy="3934279"/>
          </a:xfrm>
          <a:prstGeom prst="rect">
            <a:avLst/>
          </a:prstGeom>
          <a:ln>
            <a:noFill/>
          </a:ln>
          <a:effectLst>
            <a:outerShdw blurRad="190500" algn="tl" rotWithShape="0">
              <a:srgbClr val="000000">
                <a:alpha val="70000"/>
              </a:srgbClr>
            </a:outerShdw>
          </a:effectLst>
        </p:spPr>
      </p:pic>
      <p:sp>
        <p:nvSpPr>
          <p:cNvPr id="4" name="ZoneTexte 3"/>
          <p:cNvSpPr txBox="1"/>
          <p:nvPr/>
        </p:nvSpPr>
        <p:spPr>
          <a:xfrm>
            <a:off x="3276600" y="2964934"/>
            <a:ext cx="5321300" cy="2425279"/>
          </a:xfrm>
          <a:prstGeom prst="rect">
            <a:avLst/>
          </a:prstGeom>
          <a:noFill/>
        </p:spPr>
        <p:txBody>
          <a:bodyPr wrap="square" rtlCol="0">
            <a:spAutoFit/>
          </a:bodyPr>
          <a:lstStyle/>
          <a:p>
            <a:pPr>
              <a:lnSpc>
                <a:spcPct val="90000"/>
              </a:lnSpc>
            </a:pPr>
            <a:r>
              <a:rPr lang="fr-FR" sz="2400" dirty="0" smtClean="0"/>
              <a:t>Question:</a:t>
            </a:r>
            <a:endParaRPr lang="fr-FR" sz="2400" dirty="0"/>
          </a:p>
          <a:p>
            <a:pPr>
              <a:lnSpc>
                <a:spcPct val="90000"/>
              </a:lnSpc>
            </a:pPr>
            <a:endParaRPr lang="fr-FR" sz="2400" dirty="0" smtClean="0"/>
          </a:p>
          <a:p>
            <a:pPr>
              <a:lnSpc>
                <a:spcPct val="90000"/>
              </a:lnSpc>
            </a:pPr>
            <a:r>
              <a:rPr lang="fr-FR" sz="2400" dirty="0" smtClean="0"/>
              <a:t>Quelle est la relation entre la PA (</a:t>
            </a:r>
            <a:r>
              <a:rPr lang="fr-FR" sz="2400" dirty="0" smtClean="0">
                <a:solidFill>
                  <a:srgbClr val="BA0000"/>
                </a:solidFill>
              </a:rPr>
              <a:t>systolique</a:t>
            </a:r>
            <a:r>
              <a:rPr lang="fr-FR" sz="2400" dirty="0" smtClean="0"/>
              <a:t> et diastolique) habituelle et les taux de mortalité par AVC et cardiopathie ischémique selon l’âge et le sexe?</a:t>
            </a:r>
            <a:endParaRPr lang="fr-FR" sz="2400" dirty="0"/>
          </a:p>
        </p:txBody>
      </p:sp>
    </p:spTree>
    <p:extLst>
      <p:ext uri="{BB962C8B-B14F-4D97-AF65-F5344CB8AC3E}">
        <p14:creationId xmlns:p14="http://schemas.microsoft.com/office/powerpoint/2010/main" val="4173604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3838"/>
            <a:ext cx="8229600" cy="1143000"/>
          </a:xfrm>
        </p:spPr>
        <p:txBody>
          <a:bodyPr>
            <a:noAutofit/>
          </a:bodyPr>
          <a:lstStyle/>
          <a:p>
            <a:r>
              <a:rPr lang="fr-FR" sz="3600" dirty="0">
                <a:solidFill>
                  <a:srgbClr val="000000"/>
                </a:solidFill>
              </a:rPr>
              <a:t>Méta-analyse des études </a:t>
            </a:r>
            <a:r>
              <a:rPr lang="fr-FR" sz="3600" dirty="0" smtClean="0">
                <a:solidFill>
                  <a:srgbClr val="000000"/>
                </a:solidFill>
              </a:rPr>
              <a:t>d’observation</a:t>
            </a:r>
            <a:br>
              <a:rPr lang="fr-FR" sz="3600" dirty="0" smtClean="0">
                <a:solidFill>
                  <a:srgbClr val="000000"/>
                </a:solidFill>
              </a:rPr>
            </a:br>
            <a:r>
              <a:rPr lang="fr-FR" sz="2400" dirty="0" smtClean="0">
                <a:solidFill>
                  <a:srgbClr val="000000"/>
                </a:solidFill>
              </a:rPr>
              <a:t>Prospective </a:t>
            </a:r>
            <a:r>
              <a:rPr lang="fr-FR" sz="2400" dirty="0" err="1" smtClean="0">
                <a:solidFill>
                  <a:srgbClr val="000000"/>
                </a:solidFill>
              </a:rPr>
              <a:t>Studies</a:t>
            </a:r>
            <a:r>
              <a:rPr lang="fr-FR" sz="2400" dirty="0" smtClean="0">
                <a:solidFill>
                  <a:srgbClr val="000000"/>
                </a:solidFill>
              </a:rPr>
              <a:t> Collaboration</a:t>
            </a:r>
            <a:r>
              <a:rPr lang="fr-FR" sz="2400" dirty="0">
                <a:solidFill>
                  <a:srgbClr val="000000"/>
                </a:solidFill>
              </a:rPr>
              <a:t/>
            </a:r>
            <a:br>
              <a:rPr lang="fr-FR" sz="2400" dirty="0">
                <a:solidFill>
                  <a:srgbClr val="000000"/>
                </a:solidFill>
              </a:rPr>
            </a:br>
            <a:endParaRPr lang="fr-FR" sz="2400" dirty="0">
              <a:solidFill>
                <a:srgbClr val="000000"/>
              </a:solidFill>
            </a:endParaRPr>
          </a:p>
        </p:txBody>
      </p:sp>
      <p:sp>
        <p:nvSpPr>
          <p:cNvPr id="5" name="Espace réservé du contenu 3"/>
          <p:cNvSpPr>
            <a:spLocks noGrp="1"/>
          </p:cNvSpPr>
          <p:nvPr>
            <p:ph idx="1"/>
          </p:nvPr>
        </p:nvSpPr>
        <p:spPr>
          <a:xfrm>
            <a:off x="291964" y="1417638"/>
            <a:ext cx="8574667" cy="1852595"/>
          </a:xfrm>
        </p:spPr>
        <p:txBody>
          <a:bodyPr>
            <a:normAutofit fontScale="92500"/>
          </a:bodyPr>
          <a:lstStyle/>
          <a:p>
            <a:r>
              <a:rPr lang="fr-FR" sz="2400" dirty="0" smtClean="0"/>
              <a:t>61 études prospectives</a:t>
            </a:r>
          </a:p>
          <a:p>
            <a:r>
              <a:rPr lang="fr-FR" sz="2400" dirty="0" smtClean="0"/>
              <a:t>Données individuelles de mortalité de 958 074 participants sans antécédent de maladie vasculaire au recrutement</a:t>
            </a:r>
          </a:p>
          <a:p>
            <a:r>
              <a:rPr lang="fr-FR" sz="2400" dirty="0"/>
              <a:t>Correction pour le biais de </a:t>
            </a:r>
            <a:r>
              <a:rPr lang="fr-FR" sz="2400" dirty="0" smtClean="0"/>
              <a:t>dilution chez 30% des participants </a:t>
            </a:r>
          </a:p>
        </p:txBody>
      </p:sp>
      <p:pic>
        <p:nvPicPr>
          <p:cNvPr id="3" name="Image 2" descr="Lewington nb.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00" y="3108706"/>
            <a:ext cx="4625144" cy="3507994"/>
          </a:xfrm>
          <a:prstGeom prst="rect">
            <a:avLst/>
          </a:prstGeom>
          <a:ln>
            <a:noFill/>
          </a:ln>
          <a:effectLst>
            <a:outerShdw blurRad="190500" algn="tl" rotWithShape="0">
              <a:srgbClr val="000000">
                <a:alpha val="70000"/>
              </a:srgbClr>
            </a:outerShdw>
          </a:effectLst>
        </p:spPr>
      </p:pic>
      <p:sp>
        <p:nvSpPr>
          <p:cNvPr id="6" name="Rectangle à coins arrondis 5"/>
          <p:cNvSpPr/>
          <p:nvPr/>
        </p:nvSpPr>
        <p:spPr>
          <a:xfrm>
            <a:off x="2425701" y="5067300"/>
            <a:ext cx="2197099" cy="26868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425700" y="3108706"/>
            <a:ext cx="533400" cy="1958594"/>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0322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3838"/>
            <a:ext cx="8229600" cy="1143000"/>
          </a:xfrm>
        </p:spPr>
        <p:txBody>
          <a:bodyPr>
            <a:noAutofit/>
          </a:bodyPr>
          <a:lstStyle/>
          <a:p>
            <a:r>
              <a:rPr lang="fr-FR" sz="2800" dirty="0">
                <a:solidFill>
                  <a:srgbClr val="000000"/>
                </a:solidFill>
              </a:rPr>
              <a:t>Méta-analyse des études </a:t>
            </a:r>
            <a:r>
              <a:rPr lang="fr-FR" sz="2800" dirty="0" smtClean="0">
                <a:solidFill>
                  <a:srgbClr val="000000"/>
                </a:solidFill>
              </a:rPr>
              <a:t>d’observation</a:t>
            </a:r>
            <a:br>
              <a:rPr lang="fr-FR" sz="2800" dirty="0" smtClean="0">
                <a:solidFill>
                  <a:srgbClr val="000000"/>
                </a:solidFill>
              </a:rPr>
            </a:br>
            <a:r>
              <a:rPr lang="fr-FR" sz="2400" dirty="0" smtClean="0">
                <a:solidFill>
                  <a:srgbClr val="000000"/>
                </a:solidFill>
              </a:rPr>
              <a:t>Prospective </a:t>
            </a:r>
            <a:r>
              <a:rPr lang="fr-FR" sz="2400" dirty="0" err="1" smtClean="0">
                <a:solidFill>
                  <a:srgbClr val="000000"/>
                </a:solidFill>
              </a:rPr>
              <a:t>Studies</a:t>
            </a:r>
            <a:r>
              <a:rPr lang="fr-FR" sz="2400" dirty="0" smtClean="0">
                <a:solidFill>
                  <a:srgbClr val="000000"/>
                </a:solidFill>
              </a:rPr>
              <a:t> Collaboration</a:t>
            </a:r>
            <a:r>
              <a:rPr lang="fr-FR" sz="2400" dirty="0">
                <a:solidFill>
                  <a:srgbClr val="000000"/>
                </a:solidFill>
              </a:rPr>
              <a:t/>
            </a:r>
            <a:br>
              <a:rPr lang="fr-FR" sz="2400" dirty="0">
                <a:solidFill>
                  <a:srgbClr val="000000"/>
                </a:solidFill>
              </a:rPr>
            </a:br>
            <a:r>
              <a:rPr lang="fr-FR" sz="2800" dirty="0" smtClean="0">
                <a:solidFill>
                  <a:srgbClr val="000000"/>
                </a:solidFill>
              </a:rPr>
              <a:t>AVC mortel selon l’âge</a:t>
            </a:r>
            <a:endParaRPr lang="fr-FR" sz="2800" dirty="0">
              <a:solidFill>
                <a:srgbClr val="000000"/>
              </a:solidFill>
            </a:endParaRPr>
          </a:p>
        </p:txBody>
      </p:sp>
      <p:pic>
        <p:nvPicPr>
          <p:cNvPr id="3" name="Image 2" descr="Lewington Fig 2 strok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027" y="1590330"/>
            <a:ext cx="6571947" cy="5077170"/>
          </a:xfrm>
          <a:prstGeom prst="rect">
            <a:avLst/>
          </a:prstGeom>
          <a:ln>
            <a:noFill/>
          </a:ln>
          <a:effectLst>
            <a:outerShdw blurRad="190500" algn="tl" rotWithShape="0">
              <a:srgbClr val="000000">
                <a:alpha val="70000"/>
              </a:srgbClr>
            </a:outerShdw>
          </a:effectLst>
        </p:spPr>
      </p:pic>
      <p:sp>
        <p:nvSpPr>
          <p:cNvPr id="4" name="Rectangle à coins arrondis 3"/>
          <p:cNvSpPr/>
          <p:nvPr/>
        </p:nvSpPr>
        <p:spPr>
          <a:xfrm>
            <a:off x="1981201" y="1590330"/>
            <a:ext cx="4775199" cy="26868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11843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3838"/>
            <a:ext cx="8229600" cy="1143000"/>
          </a:xfrm>
        </p:spPr>
        <p:txBody>
          <a:bodyPr>
            <a:noAutofit/>
          </a:bodyPr>
          <a:lstStyle/>
          <a:p>
            <a:r>
              <a:rPr lang="fr-FR" sz="2800" dirty="0">
                <a:solidFill>
                  <a:srgbClr val="000000"/>
                </a:solidFill>
              </a:rPr>
              <a:t>Méta-analyse des études d’observation</a:t>
            </a:r>
            <a:br>
              <a:rPr lang="fr-FR" sz="2800" dirty="0">
                <a:solidFill>
                  <a:srgbClr val="000000"/>
                </a:solidFill>
              </a:rPr>
            </a:br>
            <a:r>
              <a:rPr lang="fr-FR" sz="2400" dirty="0">
                <a:solidFill>
                  <a:srgbClr val="000000"/>
                </a:solidFill>
              </a:rPr>
              <a:t>Prospective </a:t>
            </a:r>
            <a:r>
              <a:rPr lang="fr-FR" sz="2400" dirty="0" err="1">
                <a:solidFill>
                  <a:srgbClr val="000000"/>
                </a:solidFill>
              </a:rPr>
              <a:t>Studies</a:t>
            </a:r>
            <a:r>
              <a:rPr lang="fr-FR" sz="2400" dirty="0">
                <a:solidFill>
                  <a:srgbClr val="000000"/>
                </a:solidFill>
              </a:rPr>
              <a:t> Collaboration</a:t>
            </a:r>
            <a:br>
              <a:rPr lang="fr-FR" sz="2400" dirty="0">
                <a:solidFill>
                  <a:srgbClr val="000000"/>
                </a:solidFill>
              </a:rPr>
            </a:br>
            <a:r>
              <a:rPr lang="fr-FR" sz="2800" dirty="0" smtClean="0">
                <a:solidFill>
                  <a:srgbClr val="000000"/>
                </a:solidFill>
              </a:rPr>
              <a:t>Cardiopathie ischémique mortelle selon </a:t>
            </a:r>
            <a:r>
              <a:rPr lang="fr-FR" sz="2800" dirty="0">
                <a:solidFill>
                  <a:srgbClr val="000000"/>
                </a:solidFill>
              </a:rPr>
              <a:t>l’âge</a:t>
            </a:r>
            <a:br>
              <a:rPr lang="fr-FR" sz="2800" dirty="0">
                <a:solidFill>
                  <a:srgbClr val="000000"/>
                </a:solidFill>
              </a:rPr>
            </a:br>
            <a:endParaRPr lang="fr-FR" sz="2800" dirty="0">
              <a:solidFill>
                <a:srgbClr val="000000"/>
              </a:solidFill>
            </a:endParaRPr>
          </a:p>
        </p:txBody>
      </p:sp>
      <p:pic>
        <p:nvPicPr>
          <p:cNvPr id="5" name="Image 4" descr="Lewington Fig 4 IH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1468492"/>
            <a:ext cx="7048500" cy="5199008"/>
          </a:xfrm>
          <a:prstGeom prst="rect">
            <a:avLst/>
          </a:prstGeom>
          <a:ln>
            <a:noFill/>
          </a:ln>
          <a:effectLst>
            <a:outerShdw blurRad="190500" algn="tl" rotWithShape="0">
              <a:srgbClr val="000000">
                <a:alpha val="70000"/>
              </a:srgbClr>
            </a:outerShdw>
          </a:effectLst>
        </p:spPr>
      </p:pic>
      <p:sp>
        <p:nvSpPr>
          <p:cNvPr id="4" name="Rectangle à coins arrondis 3"/>
          <p:cNvSpPr/>
          <p:nvPr/>
        </p:nvSpPr>
        <p:spPr>
          <a:xfrm>
            <a:off x="1841501" y="1463330"/>
            <a:ext cx="5168899" cy="26868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7081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3838"/>
            <a:ext cx="8229600" cy="1143000"/>
          </a:xfrm>
        </p:spPr>
        <p:txBody>
          <a:bodyPr>
            <a:noAutofit/>
          </a:bodyPr>
          <a:lstStyle/>
          <a:p>
            <a:r>
              <a:rPr lang="fr-FR" sz="2800" dirty="0">
                <a:solidFill>
                  <a:srgbClr val="000000"/>
                </a:solidFill>
              </a:rPr>
              <a:t>Méta-analyse des études d’observation</a:t>
            </a:r>
            <a:br>
              <a:rPr lang="fr-FR" sz="2800" dirty="0">
                <a:solidFill>
                  <a:srgbClr val="000000"/>
                </a:solidFill>
              </a:rPr>
            </a:br>
            <a:r>
              <a:rPr lang="fr-FR" sz="2400" dirty="0">
                <a:solidFill>
                  <a:srgbClr val="000000"/>
                </a:solidFill>
              </a:rPr>
              <a:t>Prospective </a:t>
            </a:r>
            <a:r>
              <a:rPr lang="fr-FR" sz="2400" dirty="0" err="1">
                <a:solidFill>
                  <a:srgbClr val="000000"/>
                </a:solidFill>
              </a:rPr>
              <a:t>Studies</a:t>
            </a:r>
            <a:r>
              <a:rPr lang="fr-FR" sz="2400" dirty="0">
                <a:solidFill>
                  <a:srgbClr val="000000"/>
                </a:solidFill>
              </a:rPr>
              <a:t> Collaboration</a:t>
            </a:r>
            <a:br>
              <a:rPr lang="fr-FR" sz="2400" dirty="0">
                <a:solidFill>
                  <a:srgbClr val="000000"/>
                </a:solidFill>
              </a:rPr>
            </a:br>
            <a:r>
              <a:rPr lang="fr-FR" sz="2800" dirty="0">
                <a:solidFill>
                  <a:srgbClr val="000000"/>
                </a:solidFill>
              </a:rPr>
              <a:t>Cardiopathie ischémique mortelle selon </a:t>
            </a:r>
            <a:r>
              <a:rPr lang="fr-FR" sz="2800" dirty="0" smtClean="0">
                <a:solidFill>
                  <a:srgbClr val="000000"/>
                </a:solidFill>
              </a:rPr>
              <a:t>le sexe</a:t>
            </a:r>
            <a:r>
              <a:rPr lang="fr-FR" sz="2800" dirty="0">
                <a:solidFill>
                  <a:srgbClr val="000000"/>
                </a:solidFill>
              </a:rPr>
              <a:t/>
            </a:r>
            <a:br>
              <a:rPr lang="fr-FR" sz="2800" dirty="0">
                <a:solidFill>
                  <a:srgbClr val="000000"/>
                </a:solidFill>
              </a:rPr>
            </a:br>
            <a:endParaRPr lang="fr-FR" sz="2800" dirty="0">
              <a:solidFill>
                <a:srgbClr val="000000"/>
              </a:solidFill>
            </a:endParaRPr>
          </a:p>
        </p:txBody>
      </p:sp>
      <p:pic>
        <p:nvPicPr>
          <p:cNvPr id="4" name="Image 3" descr="Lewington Fig 5 sex.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543" y="1302200"/>
            <a:ext cx="6436914" cy="5466900"/>
          </a:xfrm>
          <a:prstGeom prst="rect">
            <a:avLst/>
          </a:prstGeom>
          <a:ln>
            <a:noFill/>
          </a:ln>
          <a:effectLst>
            <a:outerShdw blurRad="190500" algn="tl" rotWithShape="0">
              <a:srgbClr val="000000">
                <a:alpha val="70000"/>
              </a:srgbClr>
            </a:outerShdw>
          </a:effectLst>
        </p:spPr>
      </p:pic>
      <p:sp>
        <p:nvSpPr>
          <p:cNvPr id="5" name="Rectangle à coins arrondis 4"/>
          <p:cNvSpPr/>
          <p:nvPr/>
        </p:nvSpPr>
        <p:spPr>
          <a:xfrm>
            <a:off x="2222502" y="1277938"/>
            <a:ext cx="634997" cy="404336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85037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000000"/>
                </a:solidFill>
              </a:rPr>
              <a:t>Méta-analyse des études d’observation</a:t>
            </a:r>
            <a:br>
              <a:rPr lang="fr-FR" sz="3600" dirty="0">
                <a:solidFill>
                  <a:srgbClr val="000000"/>
                </a:solidFill>
              </a:rPr>
            </a:br>
            <a:r>
              <a:rPr lang="fr-FR" sz="2800" dirty="0">
                <a:solidFill>
                  <a:srgbClr val="000000"/>
                </a:solidFill>
              </a:rPr>
              <a:t>Prospective </a:t>
            </a:r>
            <a:r>
              <a:rPr lang="fr-FR" sz="2800" dirty="0" err="1">
                <a:solidFill>
                  <a:srgbClr val="000000"/>
                </a:solidFill>
              </a:rPr>
              <a:t>Studies</a:t>
            </a:r>
            <a:r>
              <a:rPr lang="fr-FR" sz="2800" dirty="0">
                <a:solidFill>
                  <a:srgbClr val="000000"/>
                </a:solidFill>
              </a:rPr>
              <a:t> Collaboration</a:t>
            </a:r>
            <a:endParaRPr lang="fr-FR" sz="3600" dirty="0"/>
          </a:p>
        </p:txBody>
      </p:sp>
      <p:sp>
        <p:nvSpPr>
          <p:cNvPr id="3" name="Espace réservé du contenu 2"/>
          <p:cNvSpPr>
            <a:spLocks noGrp="1"/>
          </p:cNvSpPr>
          <p:nvPr>
            <p:ph idx="1"/>
          </p:nvPr>
        </p:nvSpPr>
        <p:spPr>
          <a:xfrm>
            <a:off x="457200" y="1600200"/>
            <a:ext cx="8229600" cy="4941277"/>
          </a:xfrm>
        </p:spPr>
        <p:txBody>
          <a:bodyPr>
            <a:normAutofit lnSpcReduction="10000"/>
          </a:bodyPr>
          <a:lstStyle/>
          <a:p>
            <a:pPr marL="0" indent="0">
              <a:buNone/>
            </a:pPr>
            <a:r>
              <a:rPr lang="fr-FR" dirty="0" smtClean="0"/>
              <a:t>De 40 à 90 ans, </a:t>
            </a:r>
            <a:r>
              <a:rPr lang="fr-FR" dirty="0"/>
              <a:t>la pression artérielle </a:t>
            </a:r>
            <a:r>
              <a:rPr lang="fr-FR" dirty="0" smtClean="0">
                <a:solidFill>
                  <a:srgbClr val="BA0000"/>
                </a:solidFill>
              </a:rPr>
              <a:t>systolique et diastolique </a:t>
            </a:r>
            <a:r>
              <a:rPr lang="fr-FR" dirty="0" smtClean="0"/>
              <a:t>habituelle </a:t>
            </a:r>
            <a:r>
              <a:rPr lang="fr-FR" dirty="0"/>
              <a:t>est fortement et directement liée à la mortalité vasculaire (et globale), sans aucune preuve d'un seuil </a:t>
            </a:r>
            <a:r>
              <a:rPr lang="fr-FR" dirty="0" smtClean="0"/>
              <a:t>au-delà de115 / 75 </a:t>
            </a:r>
            <a:r>
              <a:rPr lang="fr-FR" dirty="0"/>
              <a:t>mm </a:t>
            </a:r>
            <a:r>
              <a:rPr lang="fr-FR" dirty="0" smtClean="0"/>
              <a:t>Hg.</a:t>
            </a:r>
          </a:p>
          <a:p>
            <a:pPr marL="0" indent="0">
              <a:buNone/>
            </a:pPr>
            <a:endParaRPr lang="fr-FR" dirty="0" smtClean="0"/>
          </a:p>
          <a:p>
            <a:pPr marL="0" indent="0">
              <a:buNone/>
            </a:pPr>
            <a:r>
              <a:rPr lang="fr-BE" dirty="0"/>
              <a:t>U</a:t>
            </a:r>
            <a:r>
              <a:rPr lang="fr-BE" dirty="0" smtClean="0"/>
              <a:t>ne pression artérielle systolique habituelle de moins de 2</a:t>
            </a:r>
            <a:r>
              <a:rPr lang="fr-BE" dirty="0"/>
              <a:t> mm Hg </a:t>
            </a:r>
            <a:r>
              <a:rPr lang="fr-BE" dirty="0" smtClean="0"/>
              <a:t>est associée à une mortalité par cardiopathie ischémique et AVC inférieure de 7 </a:t>
            </a:r>
            <a:r>
              <a:rPr lang="fr-BE" dirty="0"/>
              <a:t>et 10 </a:t>
            </a:r>
            <a:r>
              <a:rPr lang="fr-BE" dirty="0" smtClean="0"/>
              <a:t>% </a:t>
            </a:r>
            <a:r>
              <a:rPr lang="fr-BE" dirty="0"/>
              <a:t>respectivement</a:t>
            </a:r>
            <a:r>
              <a:rPr lang="fr-BE" dirty="0" smtClean="0"/>
              <a:t>.</a:t>
            </a:r>
            <a:endParaRPr lang="fr-FR" dirty="0"/>
          </a:p>
        </p:txBody>
      </p:sp>
    </p:spTree>
    <p:extLst>
      <p:ext uri="{BB962C8B-B14F-4D97-AF65-F5344CB8AC3E}">
        <p14:creationId xmlns:p14="http://schemas.microsoft.com/office/powerpoint/2010/main" val="86783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2002</a:t>
            </a:r>
            <a:endParaRPr lang="fr-FR" b="1" dirty="0"/>
          </a:p>
        </p:txBody>
      </p:sp>
      <p:sp>
        <p:nvSpPr>
          <p:cNvPr id="3" name="Espace réservé du contenu 2"/>
          <p:cNvSpPr>
            <a:spLocks noGrp="1"/>
          </p:cNvSpPr>
          <p:nvPr>
            <p:ph idx="1"/>
          </p:nvPr>
        </p:nvSpPr>
        <p:spPr/>
        <p:txBody>
          <a:bodyPr>
            <a:normAutofit/>
          </a:bodyPr>
          <a:lstStyle/>
          <a:p>
            <a:pPr marL="0" indent="0" algn="ctr">
              <a:buNone/>
            </a:pPr>
            <a:r>
              <a:rPr lang="fr-FR" sz="5400" dirty="0" smtClean="0"/>
              <a:t>Première </a:t>
            </a:r>
            <a:r>
              <a:rPr lang="fr-FR" sz="5400" dirty="0"/>
              <a:t>présentation </a:t>
            </a:r>
            <a:r>
              <a:rPr lang="fr-FR" sz="5400" dirty="0" smtClean="0"/>
              <a:t>des</a:t>
            </a:r>
          </a:p>
          <a:p>
            <a:pPr marL="0" indent="0" algn="ctr">
              <a:buNone/>
            </a:pPr>
            <a:r>
              <a:rPr lang="fr-FR" sz="5400" dirty="0" smtClean="0"/>
              <a:t> </a:t>
            </a:r>
            <a:r>
              <a:rPr lang="fr-FR" sz="5400" dirty="0"/>
              <a:t>« Top </a:t>
            </a:r>
            <a:r>
              <a:rPr lang="fr-FR" sz="5400" dirty="0" err="1"/>
              <a:t>Ten</a:t>
            </a:r>
            <a:r>
              <a:rPr lang="fr-FR" sz="5400" dirty="0"/>
              <a:t> » de l’année </a:t>
            </a:r>
            <a:endParaRPr lang="fr-FR" sz="5400" dirty="0" smtClean="0"/>
          </a:p>
          <a:p>
            <a:pPr marL="0" indent="0" algn="ctr">
              <a:buNone/>
            </a:pPr>
            <a:r>
              <a:rPr lang="fr-FR" sz="5400" dirty="0" smtClean="0"/>
              <a:t>en </a:t>
            </a:r>
            <a:r>
              <a:rPr lang="fr-FR" sz="5400" dirty="0"/>
              <a:t>recherche </a:t>
            </a:r>
            <a:r>
              <a:rPr lang="fr-FR" sz="5400" dirty="0" smtClean="0"/>
              <a:t>clinique à la réunion de la SQHA</a:t>
            </a:r>
          </a:p>
        </p:txBody>
      </p:sp>
    </p:spTree>
    <p:extLst>
      <p:ext uri="{BB962C8B-B14F-4D97-AF65-F5344CB8AC3E}">
        <p14:creationId xmlns:p14="http://schemas.microsoft.com/office/powerpoint/2010/main" val="3083832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a:xfrm>
            <a:off x="685800" y="381937"/>
            <a:ext cx="7772400" cy="1143000"/>
          </a:xfrm>
        </p:spPr>
        <p:txBody>
          <a:bodyPr>
            <a:normAutofit fontScale="90000"/>
          </a:bodyPr>
          <a:lstStyle/>
          <a:p>
            <a:pPr>
              <a:defRPr/>
            </a:pPr>
            <a:r>
              <a:rPr lang="fr-CA" dirty="0">
                <a:solidFill>
                  <a:srgbClr val="000000"/>
                </a:solidFill>
              </a:rPr>
              <a:t>Alain Milot</a:t>
            </a:r>
            <a:br>
              <a:rPr lang="fr-CA" dirty="0">
                <a:solidFill>
                  <a:srgbClr val="000000"/>
                </a:solidFill>
              </a:rPr>
            </a:br>
            <a:r>
              <a:rPr lang="fr-CA" sz="3100" dirty="0">
                <a:solidFill>
                  <a:srgbClr val="000000"/>
                </a:solidFill>
              </a:rPr>
              <a:t>Intér</a:t>
            </a:r>
            <a:r>
              <a:rPr lang="fr-CA" altLang="ja-JP" sz="3100" dirty="0">
                <a:solidFill>
                  <a:srgbClr val="000000"/>
                </a:solidFill>
              </a:rPr>
              <a:t>ê</a:t>
            </a:r>
            <a:r>
              <a:rPr lang="fr-CA" sz="3100" dirty="0">
                <a:solidFill>
                  <a:srgbClr val="000000"/>
                </a:solidFill>
              </a:rPr>
              <a:t>ts</a:t>
            </a:r>
          </a:p>
        </p:txBody>
      </p:sp>
      <p:sp>
        <p:nvSpPr>
          <p:cNvPr id="1432579" name="Rectangle 3"/>
          <p:cNvSpPr>
            <a:spLocks noGrp="1" noChangeArrowheads="1"/>
          </p:cNvSpPr>
          <p:nvPr>
            <p:ph type="body" idx="1"/>
          </p:nvPr>
        </p:nvSpPr>
        <p:spPr>
          <a:xfrm>
            <a:off x="706226" y="1663545"/>
            <a:ext cx="7784678" cy="2174875"/>
          </a:xfrm>
        </p:spPr>
        <p:txBody>
          <a:bodyPr/>
          <a:lstStyle/>
          <a:p>
            <a:pPr marL="0" indent="0">
              <a:lnSpc>
                <a:spcPct val="95000"/>
              </a:lnSpc>
              <a:spcBef>
                <a:spcPct val="55000"/>
              </a:spcBef>
              <a:buFont typeface="Wingdings" charset="0"/>
              <a:buNone/>
              <a:defRPr/>
            </a:pPr>
            <a:r>
              <a:rPr lang="fr-CA" sz="1600" dirty="0" smtClean="0">
                <a:solidFill>
                  <a:srgbClr val="000000"/>
                </a:solidFill>
                <a:cs typeface="Arial"/>
              </a:rPr>
              <a:t>Programme d’éducation canadien sur l’hypertension</a:t>
            </a:r>
          </a:p>
          <a:p>
            <a:pPr lvl="1">
              <a:lnSpc>
                <a:spcPct val="95000"/>
              </a:lnSpc>
              <a:spcBef>
                <a:spcPct val="55000"/>
              </a:spcBef>
              <a:buFont typeface="Arial"/>
              <a:buChar char="•"/>
              <a:defRPr/>
            </a:pPr>
            <a:r>
              <a:rPr lang="fr-CA" sz="1600" dirty="0" smtClean="0">
                <a:solidFill>
                  <a:srgbClr val="000000"/>
                </a:solidFill>
                <a:cs typeface="Arial"/>
              </a:rPr>
              <a:t>Évaluation du risque cardiovasculaire</a:t>
            </a:r>
          </a:p>
          <a:p>
            <a:pPr lvl="1">
              <a:lnSpc>
                <a:spcPct val="95000"/>
              </a:lnSpc>
              <a:spcBef>
                <a:spcPct val="55000"/>
              </a:spcBef>
              <a:buFont typeface="Arial"/>
              <a:buChar char="•"/>
              <a:defRPr/>
            </a:pPr>
            <a:r>
              <a:rPr lang="fr-CA" sz="1600" dirty="0" smtClean="0">
                <a:solidFill>
                  <a:srgbClr val="000000"/>
                </a:solidFill>
                <a:cs typeface="Arial"/>
              </a:rPr>
              <a:t>Mesure de la pression artérielle</a:t>
            </a:r>
          </a:p>
          <a:p>
            <a:pPr lvl="1">
              <a:lnSpc>
                <a:spcPct val="95000"/>
              </a:lnSpc>
              <a:spcBef>
                <a:spcPct val="55000"/>
              </a:spcBef>
              <a:buFont typeface="Arial"/>
              <a:buChar char="•"/>
              <a:defRPr/>
            </a:pPr>
            <a:r>
              <a:rPr lang="fr-CA" sz="1600" dirty="0" smtClean="0">
                <a:solidFill>
                  <a:srgbClr val="000000"/>
                </a:solidFill>
                <a:cs typeface="Arial"/>
              </a:rPr>
              <a:t>Adhérence</a:t>
            </a:r>
          </a:p>
          <a:p>
            <a:pPr marL="0" indent="0">
              <a:lnSpc>
                <a:spcPct val="95000"/>
              </a:lnSpc>
              <a:spcBef>
                <a:spcPct val="55000"/>
              </a:spcBef>
              <a:buFont typeface="Wingdings" charset="0"/>
              <a:buNone/>
              <a:defRPr/>
            </a:pPr>
            <a:r>
              <a:rPr lang="fr-CA" sz="1600" dirty="0" smtClean="0">
                <a:solidFill>
                  <a:srgbClr val="000000"/>
                </a:solidFill>
                <a:cs typeface="Arial"/>
              </a:rPr>
              <a:t>Société québécoise d’hypertension artérielle</a:t>
            </a:r>
          </a:p>
          <a:p>
            <a:pPr lvl="1">
              <a:lnSpc>
                <a:spcPct val="95000"/>
              </a:lnSpc>
              <a:spcBef>
                <a:spcPct val="55000"/>
              </a:spcBef>
              <a:buFont typeface="Arial"/>
              <a:buChar char="•"/>
              <a:defRPr/>
            </a:pPr>
            <a:r>
              <a:rPr lang="fr-CA" sz="1600" dirty="0" smtClean="0">
                <a:solidFill>
                  <a:srgbClr val="000000"/>
                </a:solidFill>
                <a:cs typeface="Arial"/>
              </a:rPr>
              <a:t>Guide thérapeutique, </a:t>
            </a:r>
            <a:r>
              <a:rPr lang="fr-CA" sz="1600" dirty="0" err="1" smtClean="0">
                <a:solidFill>
                  <a:srgbClr val="000000"/>
                </a:solidFill>
                <a:cs typeface="Arial"/>
              </a:rPr>
              <a:t>co-rédacteur</a:t>
            </a:r>
            <a:r>
              <a:rPr lang="fr-CA" sz="1600" dirty="0" smtClean="0">
                <a:solidFill>
                  <a:srgbClr val="000000"/>
                </a:solidFill>
                <a:cs typeface="Arial"/>
              </a:rPr>
              <a:t> en chef</a:t>
            </a:r>
            <a:endParaRPr lang="fr-CA" sz="1600" dirty="0">
              <a:solidFill>
                <a:srgbClr val="000000"/>
              </a:solidFill>
              <a:cs typeface="Arial"/>
            </a:endParaRPr>
          </a:p>
        </p:txBody>
      </p:sp>
      <p:sp>
        <p:nvSpPr>
          <p:cNvPr id="1432582" name="Rectangle 6"/>
          <p:cNvSpPr>
            <a:spLocks noChangeArrowheads="1"/>
          </p:cNvSpPr>
          <p:nvPr/>
        </p:nvSpPr>
        <p:spPr bwMode="auto">
          <a:xfrm>
            <a:off x="685800" y="359540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fr-CA" sz="2800" dirty="0">
                <a:solidFill>
                  <a:srgbClr val="000000"/>
                </a:solidFill>
                <a:latin typeface="Arial"/>
                <a:cs typeface="Arial"/>
              </a:rPr>
              <a:t>Conflits </a:t>
            </a:r>
            <a:r>
              <a:rPr lang="fr-CA" sz="2800" dirty="0" smtClean="0">
                <a:solidFill>
                  <a:srgbClr val="000000"/>
                </a:solidFill>
                <a:latin typeface="Arial"/>
                <a:cs typeface="Arial"/>
              </a:rPr>
              <a:t>d’intér</a:t>
            </a:r>
            <a:r>
              <a:rPr lang="fr-CA" altLang="ja-JP" sz="2800" dirty="0" smtClean="0">
                <a:solidFill>
                  <a:srgbClr val="000000"/>
                </a:solidFill>
                <a:latin typeface="Arial"/>
                <a:cs typeface="Arial"/>
              </a:rPr>
              <a:t>ê</a:t>
            </a:r>
            <a:r>
              <a:rPr lang="fr-CA" sz="2800" dirty="0" smtClean="0">
                <a:solidFill>
                  <a:srgbClr val="000000"/>
                </a:solidFill>
                <a:latin typeface="Arial"/>
                <a:cs typeface="Arial"/>
              </a:rPr>
              <a:t>ts </a:t>
            </a:r>
            <a:r>
              <a:rPr lang="fr-CA" sz="2800" dirty="0">
                <a:solidFill>
                  <a:srgbClr val="000000"/>
                </a:solidFill>
                <a:latin typeface="Arial"/>
                <a:cs typeface="Arial"/>
              </a:rPr>
              <a:t>potentiels</a:t>
            </a:r>
          </a:p>
        </p:txBody>
      </p:sp>
      <p:sp>
        <p:nvSpPr>
          <p:cNvPr id="1432584" name="Rectangle 8"/>
          <p:cNvSpPr>
            <a:spLocks noChangeArrowheads="1"/>
          </p:cNvSpPr>
          <p:nvPr/>
        </p:nvSpPr>
        <p:spPr bwMode="auto">
          <a:xfrm>
            <a:off x="691728" y="4513623"/>
            <a:ext cx="781367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115000"/>
              </a:lnSpc>
              <a:spcBef>
                <a:spcPct val="55000"/>
              </a:spcBef>
              <a:buClr>
                <a:srgbClr val="E8585F"/>
              </a:buClr>
              <a:defRPr/>
            </a:pPr>
            <a:r>
              <a:rPr lang="fr-CA" sz="1600" dirty="0" smtClean="0">
                <a:latin typeface="Arial" charset="0"/>
              </a:rPr>
              <a:t>Recherche subventionnée par l’</a:t>
            </a:r>
            <a:r>
              <a:rPr lang="fr-CA" altLang="ja-JP" sz="1600" dirty="0" smtClean="0">
                <a:latin typeface="Arial" charset="0"/>
              </a:rPr>
              <a:t>industrie: </a:t>
            </a:r>
          </a:p>
          <a:p>
            <a:pPr marL="742950" lvl="1" indent="-285750">
              <a:lnSpc>
                <a:spcPct val="115000"/>
              </a:lnSpc>
              <a:spcBef>
                <a:spcPct val="55000"/>
              </a:spcBef>
              <a:buFont typeface="Arial"/>
              <a:buChar char="•"/>
              <a:defRPr/>
            </a:pPr>
            <a:r>
              <a:rPr lang="fr-CA" altLang="ja-JP" sz="1600" dirty="0" err="1" smtClean="0">
                <a:latin typeface="Arial" charset="0"/>
              </a:rPr>
              <a:t>AstraZeneca</a:t>
            </a:r>
            <a:r>
              <a:rPr lang="fr-CA" altLang="ja-JP" sz="1600" dirty="0" smtClean="0">
                <a:latin typeface="Arial" charset="0"/>
              </a:rPr>
              <a:t> (</a:t>
            </a:r>
            <a:r>
              <a:rPr lang="fr-CA" altLang="ja-JP" sz="1600" dirty="0" err="1" smtClean="0">
                <a:latin typeface="Arial" charset="0"/>
              </a:rPr>
              <a:t>anti-plaquettaire</a:t>
            </a:r>
            <a:r>
              <a:rPr lang="fr-CA" altLang="ja-JP" sz="1600" dirty="0" smtClean="0">
                <a:latin typeface="Arial" charset="0"/>
              </a:rPr>
              <a:t>)</a:t>
            </a:r>
          </a:p>
          <a:p>
            <a:pPr marL="742950" lvl="1" indent="-285750">
              <a:lnSpc>
                <a:spcPct val="115000"/>
              </a:lnSpc>
              <a:spcBef>
                <a:spcPct val="55000"/>
              </a:spcBef>
              <a:buFont typeface="Arial"/>
              <a:buChar char="•"/>
              <a:defRPr/>
            </a:pPr>
            <a:r>
              <a:rPr lang="fr-CA" altLang="ja-JP" sz="1600" dirty="0" smtClean="0">
                <a:latin typeface="Arial" charset="0"/>
              </a:rPr>
              <a:t>Bayer (anticoagulant)</a:t>
            </a:r>
          </a:p>
          <a:p>
            <a:pPr marL="742950" lvl="1" indent="-285750">
              <a:lnSpc>
                <a:spcPct val="115000"/>
              </a:lnSpc>
              <a:spcBef>
                <a:spcPct val="55000"/>
              </a:spcBef>
              <a:buFont typeface="Arial"/>
              <a:buChar char="•"/>
              <a:defRPr/>
            </a:pPr>
            <a:r>
              <a:rPr lang="fr-CA" altLang="ja-JP" sz="1600" dirty="0" smtClean="0">
                <a:latin typeface="Arial" charset="0"/>
              </a:rPr>
              <a:t>Lilly (hypoglycémiant)</a:t>
            </a:r>
          </a:p>
          <a:p>
            <a:pPr>
              <a:lnSpc>
                <a:spcPct val="115000"/>
              </a:lnSpc>
              <a:spcBef>
                <a:spcPct val="55000"/>
              </a:spcBef>
              <a:defRPr/>
            </a:pPr>
            <a:r>
              <a:rPr lang="fr-CA" altLang="ja-JP" sz="1600" dirty="0" smtClean="0">
                <a:latin typeface="Arial" charset="0"/>
              </a:rPr>
              <a:t>Recherche subventionnée par les Instituts de recherche en santé du Canada (IRSC)</a:t>
            </a:r>
            <a:endParaRPr lang="fr-CA" altLang="ja-JP" sz="1600" dirty="0">
              <a:latin typeface="Arial" charset="0"/>
            </a:endParaRPr>
          </a:p>
        </p:txBody>
      </p:sp>
      <p:pic>
        <p:nvPicPr>
          <p:cNvPr id="17413"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187545"/>
            <a:ext cx="28559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age 9" descr="chep.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449232"/>
            <a:ext cx="300196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96909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1143000"/>
          </a:xfrm>
        </p:spPr>
        <p:txBody>
          <a:bodyPr>
            <a:noAutofit/>
          </a:bodyPr>
          <a:lstStyle/>
          <a:p>
            <a:r>
              <a:rPr lang="fr-FR" sz="3600" dirty="0" smtClean="0"/>
              <a:t>Des «Top» aux «Coups de </a:t>
            </a:r>
            <a:r>
              <a:rPr lang="fr-FR" sz="3600" dirty="0" err="1"/>
              <a:t>coeur</a:t>
            </a:r>
            <a:r>
              <a:rPr lang="fr-FR" sz="3600" dirty="0" smtClean="0"/>
              <a:t>» </a:t>
            </a:r>
            <a:br>
              <a:rPr lang="fr-FR" sz="3600" dirty="0" smtClean="0"/>
            </a:br>
            <a:r>
              <a:rPr lang="fr-FR" sz="3600" dirty="0" smtClean="0"/>
              <a:t>de 2002 à 2017</a:t>
            </a:r>
            <a:endParaRPr lang="fr-FR" sz="3600" dirty="0"/>
          </a:p>
        </p:txBody>
      </p:sp>
      <p:grpSp>
        <p:nvGrpSpPr>
          <p:cNvPr id="19" name="Grouper 18"/>
          <p:cNvGrpSpPr/>
          <p:nvPr/>
        </p:nvGrpSpPr>
        <p:grpSpPr>
          <a:xfrm>
            <a:off x="1809749" y="1133604"/>
            <a:ext cx="5524502" cy="5625768"/>
            <a:chOff x="1809749" y="1089644"/>
            <a:chExt cx="5524502" cy="5625768"/>
          </a:xfrm>
        </p:grpSpPr>
        <p:grpSp>
          <p:nvGrpSpPr>
            <p:cNvPr id="7" name="Grouper 6"/>
            <p:cNvGrpSpPr/>
            <p:nvPr/>
          </p:nvGrpSpPr>
          <p:grpSpPr>
            <a:xfrm>
              <a:off x="5048250" y="1105582"/>
              <a:ext cx="2286001" cy="2742518"/>
              <a:chOff x="1809749" y="1227138"/>
              <a:chExt cx="2286001" cy="2742518"/>
            </a:xfrm>
          </p:grpSpPr>
          <p:pic>
            <p:nvPicPr>
              <p:cNvPr id="8" name="Image 7" descr="GetFileAttachment-1.jpg"/>
              <p:cNvPicPr>
                <a:picLocks noChangeAspect="1"/>
              </p:cNvPicPr>
              <p:nvPr/>
            </p:nvPicPr>
            <p:blipFill rotWithShape="1">
              <a:blip r:embed="rId2">
                <a:extLst>
                  <a:ext uri="{28A0092B-C50C-407E-A947-70E740481C1C}">
                    <a14:useLocalDpi xmlns:a14="http://schemas.microsoft.com/office/drawing/2010/main" val="0"/>
                  </a:ext>
                </a:extLst>
              </a:blip>
              <a:srcRect l="13092" r="23219"/>
              <a:stretch/>
            </p:blipFill>
            <p:spPr>
              <a:xfrm>
                <a:off x="1809749" y="1227138"/>
                <a:ext cx="2286001" cy="2389124"/>
              </a:xfrm>
              <a:prstGeom prst="rect">
                <a:avLst/>
              </a:prstGeom>
              <a:ln>
                <a:noFill/>
              </a:ln>
              <a:effectLst>
                <a:outerShdw blurRad="190500" algn="tl" rotWithShape="0">
                  <a:srgbClr val="000000">
                    <a:alpha val="70000"/>
                  </a:srgbClr>
                </a:outerShdw>
              </a:effectLst>
            </p:spPr>
          </p:pic>
          <p:sp>
            <p:nvSpPr>
              <p:cNvPr id="6" name="ZoneTexte 5"/>
              <p:cNvSpPr txBox="1"/>
              <p:nvPr/>
            </p:nvSpPr>
            <p:spPr>
              <a:xfrm>
                <a:off x="1809750" y="3600324"/>
                <a:ext cx="2286000" cy="369332"/>
              </a:xfrm>
              <a:prstGeom prst="rect">
                <a:avLst/>
              </a:prstGeom>
              <a:noFill/>
            </p:spPr>
            <p:txBody>
              <a:bodyPr wrap="square" rtlCol="0">
                <a:spAutoFit/>
              </a:bodyPr>
              <a:lstStyle/>
              <a:p>
                <a:pPr algn="ctr"/>
                <a:r>
                  <a:rPr lang="fr-FR" dirty="0" smtClean="0"/>
                  <a:t>Luc </a:t>
                </a:r>
                <a:r>
                  <a:rPr lang="fr-FR" dirty="0" err="1" smtClean="0"/>
                  <a:t>Lanthier</a:t>
                </a:r>
                <a:endParaRPr lang="fr-FR" dirty="0"/>
              </a:p>
            </p:txBody>
          </p:sp>
        </p:grpSp>
        <p:grpSp>
          <p:nvGrpSpPr>
            <p:cNvPr id="13" name="Grouper 12"/>
            <p:cNvGrpSpPr/>
            <p:nvPr/>
          </p:nvGrpSpPr>
          <p:grpSpPr>
            <a:xfrm>
              <a:off x="5048249" y="3947494"/>
              <a:ext cx="2286000" cy="2767918"/>
              <a:chOff x="5048251" y="1227138"/>
              <a:chExt cx="2286000" cy="2758456"/>
            </a:xfrm>
          </p:grpSpPr>
          <p:pic>
            <p:nvPicPr>
              <p:cNvPr id="9" name="Image 8" descr="GetFileAttachment-2.jpg"/>
              <p:cNvPicPr>
                <a:picLocks noChangeAspect="1"/>
              </p:cNvPicPr>
              <p:nvPr/>
            </p:nvPicPr>
            <p:blipFill rotWithShape="1">
              <a:blip r:embed="rId3">
                <a:extLst>
                  <a:ext uri="{28A0092B-C50C-407E-A947-70E740481C1C}">
                    <a14:useLocalDpi xmlns:a14="http://schemas.microsoft.com/office/drawing/2010/main" val="0"/>
                  </a:ext>
                </a:extLst>
              </a:blip>
              <a:srcRect l="10198" r="26112"/>
              <a:stretch/>
            </p:blipFill>
            <p:spPr>
              <a:xfrm>
                <a:off x="5048251" y="1227138"/>
                <a:ext cx="2286000" cy="2389124"/>
              </a:xfrm>
              <a:prstGeom prst="rect">
                <a:avLst/>
              </a:prstGeom>
              <a:ln>
                <a:noFill/>
              </a:ln>
              <a:effectLst>
                <a:outerShdw blurRad="190500" algn="tl" rotWithShape="0">
                  <a:srgbClr val="000000">
                    <a:alpha val="70000"/>
                  </a:srgbClr>
                </a:outerShdw>
              </a:effectLst>
            </p:spPr>
          </p:pic>
          <p:sp>
            <p:nvSpPr>
              <p:cNvPr id="10" name="ZoneTexte 9"/>
              <p:cNvSpPr txBox="1"/>
              <p:nvPr/>
            </p:nvSpPr>
            <p:spPr>
              <a:xfrm>
                <a:off x="5048251" y="3616262"/>
                <a:ext cx="2286000" cy="369332"/>
              </a:xfrm>
              <a:prstGeom prst="rect">
                <a:avLst/>
              </a:prstGeom>
              <a:noFill/>
            </p:spPr>
            <p:txBody>
              <a:bodyPr wrap="square" rtlCol="0">
                <a:spAutoFit/>
              </a:bodyPr>
              <a:lstStyle/>
              <a:p>
                <a:pPr algn="ctr"/>
                <a:r>
                  <a:rPr lang="fr-FR" dirty="0" smtClean="0"/>
                  <a:t>Pierre </a:t>
                </a:r>
                <a:r>
                  <a:rPr lang="fr-FR" dirty="0" err="1" smtClean="0"/>
                  <a:t>Larochelle</a:t>
                </a:r>
                <a:endParaRPr lang="fr-FR" dirty="0"/>
              </a:p>
            </p:txBody>
          </p:sp>
        </p:grpSp>
        <p:grpSp>
          <p:nvGrpSpPr>
            <p:cNvPr id="3" name="Grouper 2"/>
            <p:cNvGrpSpPr/>
            <p:nvPr/>
          </p:nvGrpSpPr>
          <p:grpSpPr>
            <a:xfrm>
              <a:off x="1809749" y="3947494"/>
              <a:ext cx="2286001" cy="2767918"/>
              <a:chOff x="1809749" y="4038600"/>
              <a:chExt cx="2286001" cy="2767918"/>
            </a:xfrm>
          </p:grpSpPr>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t="4218" b="19312"/>
              <a:stretch/>
            </p:blipFill>
            <p:spPr bwMode="auto">
              <a:xfrm>
                <a:off x="1809749" y="4038600"/>
                <a:ext cx="2286001" cy="23891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1809750" y="6437186"/>
                <a:ext cx="2286000" cy="369332"/>
              </a:xfrm>
              <a:prstGeom prst="rect">
                <a:avLst/>
              </a:prstGeom>
              <a:noFill/>
            </p:spPr>
            <p:txBody>
              <a:bodyPr wrap="square" rtlCol="0">
                <a:spAutoFit/>
              </a:bodyPr>
              <a:lstStyle/>
              <a:p>
                <a:pPr algn="ctr"/>
                <a:r>
                  <a:rPr lang="fr-FR" dirty="0" smtClean="0"/>
                  <a:t>Bernard </a:t>
                </a:r>
                <a:r>
                  <a:rPr lang="fr-FR" dirty="0" err="1" smtClean="0"/>
                  <a:t>Larochelle</a:t>
                </a:r>
                <a:endParaRPr lang="fr-FR" dirty="0"/>
              </a:p>
            </p:txBody>
          </p:sp>
        </p:grpSp>
        <p:grpSp>
          <p:nvGrpSpPr>
            <p:cNvPr id="14" name="Grouper 13"/>
            <p:cNvGrpSpPr/>
            <p:nvPr/>
          </p:nvGrpSpPr>
          <p:grpSpPr>
            <a:xfrm>
              <a:off x="1809750" y="1089644"/>
              <a:ext cx="2286000" cy="2758456"/>
              <a:chOff x="5048251" y="4038600"/>
              <a:chExt cx="2286000" cy="2758456"/>
            </a:xfrm>
          </p:grpSpPr>
          <p:pic>
            <p:nvPicPr>
              <p:cNvPr id="4" name="Image 3" descr="Unknown-10.jpeg"/>
              <p:cNvPicPr>
                <a:picLocks noChangeAspect="1"/>
              </p:cNvPicPr>
              <p:nvPr/>
            </p:nvPicPr>
            <p:blipFill rotWithShape="1">
              <a:blip r:embed="rId5">
                <a:extLst>
                  <a:ext uri="{28A0092B-C50C-407E-A947-70E740481C1C}">
                    <a14:useLocalDpi xmlns:a14="http://schemas.microsoft.com/office/drawing/2010/main" val="0"/>
                  </a:ext>
                </a:extLst>
              </a:blip>
              <a:srcRect t="3697" b="29271"/>
              <a:stretch/>
            </p:blipFill>
            <p:spPr>
              <a:xfrm>
                <a:off x="5048251" y="4038600"/>
                <a:ext cx="2286000" cy="2389124"/>
              </a:xfrm>
              <a:prstGeom prst="rect">
                <a:avLst/>
              </a:prstGeom>
              <a:ln>
                <a:noFill/>
              </a:ln>
              <a:effectLst>
                <a:outerShdw blurRad="190500" algn="tl" rotWithShape="0">
                  <a:srgbClr val="000000">
                    <a:alpha val="70000"/>
                  </a:srgbClr>
                </a:outerShdw>
              </a:effectLst>
            </p:spPr>
          </p:pic>
          <p:sp>
            <p:nvSpPr>
              <p:cNvPr id="12" name="ZoneTexte 11"/>
              <p:cNvSpPr txBox="1"/>
              <p:nvPr/>
            </p:nvSpPr>
            <p:spPr>
              <a:xfrm>
                <a:off x="5048251" y="6427724"/>
                <a:ext cx="2286000" cy="369332"/>
              </a:xfrm>
              <a:prstGeom prst="rect">
                <a:avLst/>
              </a:prstGeom>
              <a:noFill/>
            </p:spPr>
            <p:txBody>
              <a:bodyPr wrap="square" rtlCol="0">
                <a:spAutoFit/>
              </a:bodyPr>
              <a:lstStyle/>
              <a:p>
                <a:pPr algn="ctr"/>
                <a:r>
                  <a:rPr lang="fr-FR" dirty="0" smtClean="0"/>
                  <a:t>Luc Trudeau</a:t>
                </a:r>
                <a:endParaRPr lang="fr-FR" dirty="0"/>
              </a:p>
            </p:txBody>
          </p:sp>
        </p:grpSp>
      </p:grpSp>
    </p:spTree>
    <p:extLst>
      <p:ext uri="{BB962C8B-B14F-4D97-AF65-F5344CB8AC3E}">
        <p14:creationId xmlns:p14="http://schemas.microsoft.com/office/powerpoint/2010/main" val="128451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3738"/>
            <a:ext cx="8229600" cy="1143000"/>
          </a:xfrm>
        </p:spPr>
        <p:txBody>
          <a:bodyPr>
            <a:noAutofit/>
          </a:bodyPr>
          <a:lstStyle/>
          <a:p>
            <a:r>
              <a:rPr lang="en-CA" sz="2400" dirty="0" err="1"/>
              <a:t>Fagard</a:t>
            </a:r>
            <a:r>
              <a:rPr lang="en-CA" sz="2400" dirty="0"/>
              <a:t> RH, </a:t>
            </a:r>
            <a:r>
              <a:rPr lang="en-CA" sz="2400" dirty="0" err="1"/>
              <a:t>Cornelissen</a:t>
            </a:r>
            <a:r>
              <a:rPr lang="en-CA" sz="2400" dirty="0"/>
              <a:t> VA.</a:t>
            </a:r>
            <a:br>
              <a:rPr lang="en-CA" sz="2400" dirty="0"/>
            </a:br>
            <a:r>
              <a:rPr lang="en-CA" sz="2400" dirty="0"/>
              <a:t>Incidence of cardiovascular </a:t>
            </a:r>
            <a:r>
              <a:rPr lang="en-CA" sz="2400" dirty="0" smtClean="0"/>
              <a:t>events</a:t>
            </a:r>
            <a:br>
              <a:rPr lang="en-CA" sz="2400" dirty="0" smtClean="0"/>
            </a:br>
            <a:r>
              <a:rPr lang="en-CA" sz="2400" dirty="0" smtClean="0"/>
              <a:t>in white</a:t>
            </a:r>
            <a:r>
              <a:rPr lang="en-CA" sz="2400" dirty="0"/>
              <a:t>-coat, masked and sustained </a:t>
            </a:r>
            <a:r>
              <a:rPr lang="en-CA" sz="2400" dirty="0" smtClean="0"/>
              <a:t>hypertension</a:t>
            </a:r>
            <a:br>
              <a:rPr lang="en-CA" sz="2400" dirty="0" smtClean="0"/>
            </a:br>
            <a:r>
              <a:rPr lang="en-CA" sz="2400" dirty="0" smtClean="0"/>
              <a:t>versus </a:t>
            </a:r>
            <a:r>
              <a:rPr lang="en-CA" sz="2400" dirty="0"/>
              <a:t>true </a:t>
            </a:r>
            <a:r>
              <a:rPr lang="en-CA" sz="2400" dirty="0" err="1" smtClean="0"/>
              <a:t>normotension</a:t>
            </a:r>
            <a:r>
              <a:rPr lang="en-CA" sz="2400" dirty="0" smtClean="0"/>
              <a:t>: a </a:t>
            </a:r>
            <a:r>
              <a:rPr lang="en-CA" sz="2400" dirty="0"/>
              <a:t>meta-analysis.</a:t>
            </a:r>
            <a:r>
              <a:rPr lang="en-CA" sz="2400" b="1" dirty="0"/>
              <a:t/>
            </a:r>
            <a:br>
              <a:rPr lang="en-CA" sz="2400" b="1" dirty="0"/>
            </a:br>
            <a:r>
              <a:rPr lang="en-CA" sz="2400" dirty="0">
                <a:solidFill>
                  <a:srgbClr val="BA0000"/>
                </a:solidFill>
              </a:rPr>
              <a:t>J </a:t>
            </a:r>
            <a:r>
              <a:rPr lang="en-CA" sz="2400" dirty="0" err="1">
                <a:solidFill>
                  <a:srgbClr val="BA0000"/>
                </a:solidFill>
              </a:rPr>
              <a:t>Hypertens</a:t>
            </a:r>
            <a:r>
              <a:rPr lang="en-CA" sz="2400" dirty="0">
                <a:solidFill>
                  <a:srgbClr val="BA0000"/>
                </a:solidFill>
              </a:rPr>
              <a:t>. 2007 Nov;25(11):2193-8.</a:t>
            </a:r>
          </a:p>
        </p:txBody>
      </p:sp>
      <p:pic>
        <p:nvPicPr>
          <p:cNvPr id="3" name="Image 2" descr="Fagar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2310502"/>
            <a:ext cx="3136901" cy="4414614"/>
          </a:xfrm>
          <a:prstGeom prst="rect">
            <a:avLst/>
          </a:prstGeom>
          <a:ln>
            <a:noFill/>
          </a:ln>
          <a:effectLst>
            <a:outerShdw blurRad="190500" algn="tl" rotWithShape="0">
              <a:srgbClr val="000000">
                <a:alpha val="70000"/>
              </a:srgbClr>
            </a:outerShdw>
          </a:effectLst>
        </p:spPr>
      </p:pic>
      <p:sp>
        <p:nvSpPr>
          <p:cNvPr id="4" name="ZoneTexte 3"/>
          <p:cNvSpPr txBox="1"/>
          <p:nvPr/>
        </p:nvSpPr>
        <p:spPr>
          <a:xfrm>
            <a:off x="3848100" y="2964934"/>
            <a:ext cx="4749800" cy="2092881"/>
          </a:xfrm>
          <a:prstGeom prst="rect">
            <a:avLst/>
          </a:prstGeom>
          <a:noFill/>
        </p:spPr>
        <p:txBody>
          <a:bodyPr wrap="square" rtlCol="0">
            <a:spAutoFit/>
          </a:bodyPr>
          <a:lstStyle/>
          <a:p>
            <a:pPr>
              <a:lnSpc>
                <a:spcPct val="90000"/>
              </a:lnSpc>
            </a:pPr>
            <a:r>
              <a:rPr lang="fr-FR" sz="2400" dirty="0" smtClean="0"/>
              <a:t>Question:</a:t>
            </a:r>
            <a:endParaRPr lang="fr-FR" sz="2400" dirty="0"/>
          </a:p>
          <a:p>
            <a:pPr>
              <a:lnSpc>
                <a:spcPct val="90000"/>
              </a:lnSpc>
            </a:pPr>
            <a:endParaRPr lang="fr-FR" sz="2400" dirty="0" smtClean="0"/>
          </a:p>
          <a:p>
            <a:pPr>
              <a:lnSpc>
                <a:spcPct val="90000"/>
              </a:lnSpc>
            </a:pPr>
            <a:r>
              <a:rPr lang="fr-FR" sz="2400" dirty="0" smtClean="0"/>
              <a:t>Quel est le pronostic de l’HTA de la blouse blanche et de l’HTA masquée par comparaison avec l’HTA soutenue?</a:t>
            </a:r>
            <a:endParaRPr lang="fr-FR" sz="2400" dirty="0"/>
          </a:p>
        </p:txBody>
      </p:sp>
    </p:spTree>
    <p:extLst>
      <p:ext uri="{BB962C8B-B14F-4D97-AF65-F5344CB8AC3E}">
        <p14:creationId xmlns:p14="http://schemas.microsoft.com/office/powerpoint/2010/main" val="1594610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sur l’HTA masquée </a:t>
            </a:r>
            <a:r>
              <a:rPr lang="fr-FR" dirty="0" err="1" smtClean="0">
                <a:solidFill>
                  <a:srgbClr val="000000"/>
                </a:solidFill>
              </a:rPr>
              <a:t>Fagard</a:t>
            </a:r>
            <a:endParaRPr lang="fr-FR" dirty="0">
              <a:solidFill>
                <a:srgbClr val="000000"/>
              </a:solidFill>
            </a:endParaRPr>
          </a:p>
        </p:txBody>
      </p:sp>
      <p:pic>
        <p:nvPicPr>
          <p:cNvPr id="4" name="Image 3" descr="Fagard Table 1 po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699884"/>
            <a:ext cx="8686800" cy="2725902"/>
          </a:xfrm>
          <a:prstGeom prst="rect">
            <a:avLst/>
          </a:prstGeom>
          <a:ln>
            <a:noFill/>
          </a:ln>
          <a:effectLst>
            <a:outerShdw blurRad="190500" algn="tl" rotWithShape="0">
              <a:srgbClr val="000000">
                <a:alpha val="70000"/>
              </a:srgbClr>
            </a:outerShdw>
          </a:effectLst>
        </p:spPr>
      </p:pic>
      <p:sp>
        <p:nvSpPr>
          <p:cNvPr id="5" name="Espace réservé du contenu 3"/>
          <p:cNvSpPr>
            <a:spLocks noGrp="1"/>
          </p:cNvSpPr>
          <p:nvPr>
            <p:ph idx="1"/>
          </p:nvPr>
        </p:nvSpPr>
        <p:spPr>
          <a:xfrm>
            <a:off x="291964" y="1760538"/>
            <a:ext cx="8574667" cy="1719261"/>
          </a:xfrm>
        </p:spPr>
        <p:txBody>
          <a:bodyPr>
            <a:normAutofit/>
          </a:bodyPr>
          <a:lstStyle/>
          <a:p>
            <a:r>
              <a:rPr lang="fr-FR" sz="2400" dirty="0"/>
              <a:t>7</a:t>
            </a:r>
            <a:r>
              <a:rPr lang="fr-FR" sz="2400" dirty="0" smtClean="0"/>
              <a:t> études: 11 502 participants</a:t>
            </a:r>
          </a:p>
          <a:p>
            <a:r>
              <a:rPr lang="fr-FR" sz="2400" dirty="0" smtClean="0"/>
              <a:t>Moyenne d’âge 63 ans / 53% d’hommes</a:t>
            </a:r>
          </a:p>
          <a:p>
            <a:r>
              <a:rPr lang="fr-FR" sz="2400" dirty="0" smtClean="0"/>
              <a:t>Données sur l’incidence d’évènements cardiovasculaires chez des participants traités et non traités</a:t>
            </a:r>
          </a:p>
        </p:txBody>
      </p:sp>
      <p:sp>
        <p:nvSpPr>
          <p:cNvPr id="6" name="Rectangle à coins arrondis 5"/>
          <p:cNvSpPr/>
          <p:nvPr/>
        </p:nvSpPr>
        <p:spPr>
          <a:xfrm>
            <a:off x="291966" y="5232400"/>
            <a:ext cx="4013334" cy="7239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9479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sur l’HTA masquée </a:t>
            </a:r>
            <a:r>
              <a:rPr lang="fr-FR" dirty="0" err="1" smtClean="0">
                <a:solidFill>
                  <a:srgbClr val="000000"/>
                </a:solidFill>
              </a:rPr>
              <a:t>Fagard</a:t>
            </a:r>
            <a:endParaRPr lang="fr-FR" dirty="0">
              <a:solidFill>
                <a:srgbClr val="000000"/>
              </a:solidFill>
            </a:endParaRPr>
          </a:p>
        </p:txBody>
      </p:sp>
      <p:pic>
        <p:nvPicPr>
          <p:cNvPr id="3" name="Image 2" descr="Fagard Table 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270586"/>
            <a:ext cx="8826500" cy="3253252"/>
          </a:xfrm>
          <a:prstGeom prst="rect">
            <a:avLst/>
          </a:prstGeom>
          <a:ln>
            <a:noFill/>
          </a:ln>
          <a:effectLst>
            <a:outerShdw blurRad="190500" algn="tl" rotWithShape="0">
              <a:srgbClr val="000000">
                <a:alpha val="70000"/>
              </a:srgbClr>
            </a:outerShdw>
          </a:effectLst>
        </p:spPr>
      </p:pic>
      <p:sp>
        <p:nvSpPr>
          <p:cNvPr id="4" name="Rectangle à coins arrondis 3"/>
          <p:cNvSpPr/>
          <p:nvPr/>
        </p:nvSpPr>
        <p:spPr>
          <a:xfrm>
            <a:off x="6591300" y="4165600"/>
            <a:ext cx="1587500" cy="19177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contenu 3"/>
          <p:cNvSpPr>
            <a:spLocks noGrp="1"/>
          </p:cNvSpPr>
          <p:nvPr>
            <p:ph idx="1"/>
          </p:nvPr>
        </p:nvSpPr>
        <p:spPr>
          <a:xfrm>
            <a:off x="291964" y="1671639"/>
            <a:ext cx="8574667" cy="1325562"/>
          </a:xfrm>
        </p:spPr>
        <p:txBody>
          <a:bodyPr>
            <a:normAutofit fontScale="92500" lnSpcReduction="20000"/>
          </a:bodyPr>
          <a:lstStyle/>
          <a:p>
            <a:r>
              <a:rPr lang="fr-FR" sz="2400" dirty="0" smtClean="0"/>
              <a:t>Nb de mesures: MAPA 1 journée  /  à domicile entre 2 et 24</a:t>
            </a:r>
          </a:p>
          <a:p>
            <a:r>
              <a:rPr lang="fr-FR" sz="2400" dirty="0" smtClean="0"/>
              <a:t>Prévalence de l’HTA</a:t>
            </a:r>
          </a:p>
          <a:p>
            <a:pPr lvl="1"/>
            <a:r>
              <a:rPr lang="fr-FR" sz="2000" dirty="0"/>
              <a:t>d</a:t>
            </a:r>
            <a:r>
              <a:rPr lang="fr-FR" sz="2000" dirty="0" smtClean="0"/>
              <a:t>e la blouse blanche		13%</a:t>
            </a:r>
          </a:p>
          <a:p>
            <a:pPr lvl="1"/>
            <a:r>
              <a:rPr lang="fr-FR" sz="2000" dirty="0" smtClean="0"/>
              <a:t>Masquée					13%</a:t>
            </a:r>
          </a:p>
        </p:txBody>
      </p:sp>
    </p:spTree>
    <p:extLst>
      <p:ext uri="{BB962C8B-B14F-4D97-AF65-F5344CB8AC3E}">
        <p14:creationId xmlns:p14="http://schemas.microsoft.com/office/powerpoint/2010/main" val="926514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sur l’HTA masquée </a:t>
            </a:r>
            <a:r>
              <a:rPr lang="fr-FR" dirty="0" err="1" smtClean="0">
                <a:solidFill>
                  <a:srgbClr val="000000"/>
                </a:solidFill>
              </a:rPr>
              <a:t>Fagard</a:t>
            </a:r>
            <a:endParaRPr lang="fr-FR" dirty="0">
              <a:solidFill>
                <a:srgbClr val="000000"/>
              </a:solidFill>
            </a:endParaRPr>
          </a:p>
        </p:txBody>
      </p:sp>
      <p:pic>
        <p:nvPicPr>
          <p:cNvPr id="3" name="Image 2" descr="Fagard Table 3 dat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3258752"/>
            <a:ext cx="8331200" cy="3201773"/>
          </a:xfrm>
          <a:prstGeom prst="rect">
            <a:avLst/>
          </a:prstGeom>
          <a:ln>
            <a:noFill/>
          </a:ln>
          <a:effectLst>
            <a:outerShdw blurRad="190500" algn="tl" rotWithShape="0">
              <a:srgbClr val="000000">
                <a:alpha val="70000"/>
              </a:srgbClr>
            </a:outerShdw>
          </a:effectLst>
        </p:spPr>
      </p:pic>
      <p:sp>
        <p:nvSpPr>
          <p:cNvPr id="4" name="Espace réservé du contenu 3"/>
          <p:cNvSpPr>
            <a:spLocks noGrp="1"/>
          </p:cNvSpPr>
          <p:nvPr>
            <p:ph idx="1"/>
          </p:nvPr>
        </p:nvSpPr>
        <p:spPr>
          <a:xfrm>
            <a:off x="291964" y="1531938"/>
            <a:ext cx="8574667" cy="1617661"/>
          </a:xfrm>
        </p:spPr>
        <p:txBody>
          <a:bodyPr>
            <a:normAutofit lnSpcReduction="10000"/>
          </a:bodyPr>
          <a:lstStyle/>
          <a:p>
            <a:r>
              <a:rPr lang="fr-FR" sz="2400" dirty="0" smtClean="0"/>
              <a:t>Moyenne de 8 années de suivi</a:t>
            </a:r>
          </a:p>
          <a:p>
            <a:r>
              <a:rPr lang="fr-FR" sz="2400" dirty="0" smtClean="0"/>
              <a:t>Issues:</a:t>
            </a:r>
          </a:p>
          <a:p>
            <a:pPr lvl="1"/>
            <a:r>
              <a:rPr lang="fr-FR" sz="2000" dirty="0" smtClean="0"/>
              <a:t>Mortalité cardiovasculaire (1 étude)</a:t>
            </a:r>
          </a:p>
          <a:p>
            <a:pPr lvl="1"/>
            <a:r>
              <a:rPr lang="fr-FR" sz="2000" dirty="0" smtClean="0"/>
              <a:t>Différentes </a:t>
            </a:r>
            <a:r>
              <a:rPr lang="fr-FR" sz="2000" dirty="0" err="1" smtClean="0"/>
              <a:t>ombinaisons</a:t>
            </a:r>
            <a:r>
              <a:rPr lang="fr-FR" sz="2000" dirty="0" smtClean="0"/>
              <a:t> de mortalité et morbidité cardiovasculaires</a:t>
            </a:r>
          </a:p>
        </p:txBody>
      </p:sp>
    </p:spTree>
    <p:extLst>
      <p:ext uri="{BB962C8B-B14F-4D97-AF65-F5344CB8AC3E}">
        <p14:creationId xmlns:p14="http://schemas.microsoft.com/office/powerpoint/2010/main" val="245639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sur l’HTA masquée </a:t>
            </a:r>
            <a:r>
              <a:rPr lang="fr-FR" dirty="0" err="1" smtClean="0">
                <a:solidFill>
                  <a:srgbClr val="000000"/>
                </a:solidFill>
              </a:rPr>
              <a:t>Fagard</a:t>
            </a:r>
            <a:endParaRPr lang="fr-FR" dirty="0">
              <a:solidFill>
                <a:srgbClr val="000000"/>
              </a:solidFill>
            </a:endParaRPr>
          </a:p>
        </p:txBody>
      </p:sp>
      <p:pic>
        <p:nvPicPr>
          <p:cNvPr id="3" name="Image 2" descr="Fagard WT vs N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752" y="1625600"/>
            <a:ext cx="5694497" cy="5029200"/>
          </a:xfrm>
          <a:prstGeom prst="rect">
            <a:avLst/>
          </a:prstGeom>
          <a:ln>
            <a:noFill/>
          </a:ln>
          <a:effectLst>
            <a:outerShdw blurRad="190500" algn="tl" rotWithShape="0">
              <a:srgbClr val="000000">
                <a:alpha val="70000"/>
              </a:srgbClr>
            </a:outerShdw>
          </a:effectLst>
        </p:spPr>
      </p:pic>
      <p:sp>
        <p:nvSpPr>
          <p:cNvPr id="4" name="Rectangle à coins arrondis 3"/>
          <p:cNvSpPr/>
          <p:nvPr/>
        </p:nvSpPr>
        <p:spPr>
          <a:xfrm>
            <a:off x="5930900" y="5308600"/>
            <a:ext cx="1257300" cy="4064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3449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sur l’HTA masquée </a:t>
            </a:r>
            <a:r>
              <a:rPr lang="fr-FR" dirty="0" err="1" smtClean="0">
                <a:solidFill>
                  <a:srgbClr val="000000"/>
                </a:solidFill>
              </a:rPr>
              <a:t>Fagard</a:t>
            </a:r>
            <a:endParaRPr lang="fr-FR" dirty="0">
              <a:solidFill>
                <a:srgbClr val="000000"/>
              </a:solidFill>
            </a:endParaRPr>
          </a:p>
        </p:txBody>
      </p:sp>
      <p:pic>
        <p:nvPicPr>
          <p:cNvPr id="4" name="Image 3" descr="Fagard MH vs N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626" y="1549400"/>
            <a:ext cx="5148748" cy="5143499"/>
          </a:xfrm>
          <a:prstGeom prst="rect">
            <a:avLst/>
          </a:prstGeom>
          <a:ln>
            <a:noFill/>
          </a:ln>
          <a:effectLst>
            <a:outerShdw blurRad="190500" algn="tl" rotWithShape="0">
              <a:srgbClr val="000000">
                <a:alpha val="70000"/>
              </a:srgbClr>
            </a:outerShdw>
          </a:effectLst>
        </p:spPr>
      </p:pic>
      <p:sp>
        <p:nvSpPr>
          <p:cNvPr id="5" name="Rectangle à coins arrondis 4"/>
          <p:cNvSpPr/>
          <p:nvPr/>
        </p:nvSpPr>
        <p:spPr>
          <a:xfrm>
            <a:off x="5765800" y="5346700"/>
            <a:ext cx="1257300" cy="4064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7711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sur l’HTA masquée </a:t>
            </a:r>
            <a:r>
              <a:rPr lang="fr-FR" dirty="0" err="1" smtClean="0">
                <a:solidFill>
                  <a:srgbClr val="000000"/>
                </a:solidFill>
              </a:rPr>
              <a:t>Fagard</a:t>
            </a:r>
            <a:endParaRPr lang="fr-FR" dirty="0">
              <a:solidFill>
                <a:srgbClr val="000000"/>
              </a:solidFill>
            </a:endParaRPr>
          </a:p>
        </p:txBody>
      </p:sp>
      <p:pic>
        <p:nvPicPr>
          <p:cNvPr id="4" name="Image 3" descr="Fagard ST vs N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150" y="1536184"/>
            <a:ext cx="5473700" cy="5196691"/>
          </a:xfrm>
          <a:prstGeom prst="rect">
            <a:avLst/>
          </a:prstGeom>
          <a:ln>
            <a:noFill/>
          </a:ln>
          <a:effectLst>
            <a:outerShdw blurRad="190500" algn="tl" rotWithShape="0">
              <a:srgbClr val="000000">
                <a:alpha val="70000"/>
              </a:srgbClr>
            </a:outerShdw>
          </a:effectLst>
        </p:spPr>
      </p:pic>
      <p:sp>
        <p:nvSpPr>
          <p:cNvPr id="5" name="Rectangle à coins arrondis 4"/>
          <p:cNvSpPr/>
          <p:nvPr/>
        </p:nvSpPr>
        <p:spPr>
          <a:xfrm>
            <a:off x="5867400" y="5448300"/>
            <a:ext cx="1257300" cy="4064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0614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sur l’HTA masquée </a:t>
            </a:r>
            <a:r>
              <a:rPr lang="fr-FR" dirty="0" err="1">
                <a:solidFill>
                  <a:srgbClr val="000000"/>
                </a:solidFill>
              </a:rPr>
              <a:t>Fagard</a:t>
            </a:r>
            <a:endParaRPr lang="fr-FR" dirty="0"/>
          </a:p>
        </p:txBody>
      </p:sp>
      <p:sp>
        <p:nvSpPr>
          <p:cNvPr id="3" name="Espace réservé du contenu 2"/>
          <p:cNvSpPr>
            <a:spLocks noGrp="1"/>
          </p:cNvSpPr>
          <p:nvPr>
            <p:ph idx="1"/>
          </p:nvPr>
        </p:nvSpPr>
        <p:spPr>
          <a:xfrm>
            <a:off x="325315" y="1600200"/>
            <a:ext cx="8669216" cy="4525963"/>
          </a:xfrm>
        </p:spPr>
        <p:txBody>
          <a:bodyPr>
            <a:normAutofit/>
          </a:bodyPr>
          <a:lstStyle/>
          <a:p>
            <a:pPr marL="0" indent="0">
              <a:buNone/>
            </a:pPr>
            <a:r>
              <a:rPr lang="fr-FR" dirty="0"/>
              <a:t>L'incidence des événements cardiovasculaires </a:t>
            </a:r>
            <a:r>
              <a:rPr lang="fr-FR" dirty="0" smtClean="0"/>
              <a:t>est environ deux fois plus élevée tant chez </a:t>
            </a:r>
            <a:r>
              <a:rPr lang="fr-FR" dirty="0"/>
              <a:t>les patients </a:t>
            </a:r>
            <a:r>
              <a:rPr lang="fr-FR" dirty="0" smtClean="0"/>
              <a:t>présentant une </a:t>
            </a:r>
            <a:r>
              <a:rPr lang="fr-FR" dirty="0" smtClean="0">
                <a:solidFill>
                  <a:srgbClr val="BA0000"/>
                </a:solidFill>
              </a:rPr>
              <a:t>hypertension </a:t>
            </a:r>
            <a:r>
              <a:rPr lang="fr-FR" dirty="0">
                <a:solidFill>
                  <a:srgbClr val="BA0000"/>
                </a:solidFill>
              </a:rPr>
              <a:t>masquée </a:t>
            </a:r>
            <a:r>
              <a:rPr lang="fr-FR" dirty="0" smtClean="0"/>
              <a:t>que chez les patients présentant une hypertension soutenue par comparaison avec les </a:t>
            </a:r>
            <a:r>
              <a:rPr lang="fr-FR" dirty="0" err="1" smtClean="0"/>
              <a:t>normotendus</a:t>
            </a:r>
            <a:r>
              <a:rPr lang="fr-FR" dirty="0" smtClean="0"/>
              <a:t>.</a:t>
            </a:r>
            <a:endParaRPr lang="fr-FR" dirty="0"/>
          </a:p>
        </p:txBody>
      </p:sp>
    </p:spTree>
    <p:extLst>
      <p:ext uri="{BB962C8B-B14F-4D97-AF65-F5344CB8AC3E}">
        <p14:creationId xmlns:p14="http://schemas.microsoft.com/office/powerpoint/2010/main" val="3634240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2007</a:t>
            </a:r>
            <a:endParaRPr lang="fr-FR" b="1" dirty="0"/>
          </a:p>
        </p:txBody>
      </p:sp>
      <p:sp>
        <p:nvSpPr>
          <p:cNvPr id="3" name="Espace réservé du contenu 2"/>
          <p:cNvSpPr>
            <a:spLocks noGrp="1"/>
          </p:cNvSpPr>
          <p:nvPr>
            <p:ph idx="1"/>
          </p:nvPr>
        </p:nvSpPr>
        <p:spPr>
          <a:xfrm>
            <a:off x="457200" y="1600201"/>
            <a:ext cx="8229600" cy="2971800"/>
          </a:xfrm>
        </p:spPr>
        <p:txBody>
          <a:bodyPr>
            <a:normAutofit/>
          </a:bodyPr>
          <a:lstStyle/>
          <a:p>
            <a:pPr marL="0" indent="0" algn="ctr">
              <a:buNone/>
            </a:pPr>
            <a:r>
              <a:rPr lang="fr-FR" sz="5400" b="1" dirty="0"/>
              <a:t>15e anniversaire </a:t>
            </a:r>
            <a:endParaRPr lang="fr-FR" sz="5400" b="1" dirty="0" smtClean="0"/>
          </a:p>
          <a:p>
            <a:pPr marL="0" indent="0" algn="ctr">
              <a:buNone/>
            </a:pPr>
            <a:r>
              <a:rPr lang="fr-FR" sz="5400" b="1" dirty="0" smtClean="0"/>
              <a:t>de </a:t>
            </a:r>
            <a:r>
              <a:rPr lang="fr-FR" sz="5400" b="1" dirty="0"/>
              <a:t>la </a:t>
            </a:r>
            <a:endParaRPr lang="fr-FR" sz="5400" b="1" dirty="0" smtClean="0"/>
          </a:p>
          <a:p>
            <a:pPr marL="0" indent="0" algn="ctr">
              <a:buNone/>
            </a:pPr>
            <a:r>
              <a:rPr lang="fr-FR" sz="5400" b="1" dirty="0" smtClean="0"/>
              <a:t>SQHA</a:t>
            </a:r>
            <a:endParaRPr lang="fr-FR" sz="5400" b="1" dirty="0"/>
          </a:p>
        </p:txBody>
      </p:sp>
      <p:pic>
        <p:nvPicPr>
          <p:cNvPr id="4" name="Image 3" descr="SQH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175" y="4930578"/>
            <a:ext cx="6089650" cy="1476571"/>
          </a:xfrm>
          <a:prstGeom prst="rect">
            <a:avLst/>
          </a:prstGeom>
        </p:spPr>
      </p:pic>
    </p:spTree>
    <p:extLst>
      <p:ext uri="{BB962C8B-B14F-4D97-AF65-F5344CB8AC3E}">
        <p14:creationId xmlns:p14="http://schemas.microsoft.com/office/powerpoint/2010/main" val="1296296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8"/>
            <a:ext cx="8229600" cy="1143000"/>
          </a:xfrm>
        </p:spPr>
        <p:txBody>
          <a:bodyPr>
            <a:normAutofit fontScale="90000"/>
          </a:bodyPr>
          <a:lstStyle/>
          <a:p>
            <a:r>
              <a:rPr lang="fr-FR" dirty="0" smtClean="0"/>
              <a:t>Palmarès chronologique </a:t>
            </a:r>
            <a:br>
              <a:rPr lang="fr-FR" dirty="0" smtClean="0"/>
            </a:br>
            <a:r>
              <a:rPr lang="fr-FR" dirty="0" smtClean="0"/>
              <a:t>1990-2016</a:t>
            </a:r>
            <a:endParaRPr lang="fr-FR" dirty="0"/>
          </a:p>
        </p:txBody>
      </p:sp>
      <p:sp>
        <p:nvSpPr>
          <p:cNvPr id="3" name="Espace réservé du contenu 2"/>
          <p:cNvSpPr>
            <a:spLocks noGrp="1"/>
          </p:cNvSpPr>
          <p:nvPr>
            <p:ph idx="1"/>
          </p:nvPr>
        </p:nvSpPr>
        <p:spPr>
          <a:xfrm>
            <a:off x="154530" y="1288442"/>
            <a:ext cx="8834941" cy="5423437"/>
          </a:xfrm>
        </p:spPr>
        <p:txBody>
          <a:bodyPr>
            <a:noAutofit/>
          </a:bodyPr>
          <a:lstStyle/>
          <a:p>
            <a:pPr>
              <a:lnSpc>
                <a:spcPct val="80000"/>
              </a:lnSpc>
              <a:defRPr/>
            </a:pPr>
            <a:r>
              <a:rPr lang="fr-FR" sz="1600" dirty="0" smtClean="0">
                <a:solidFill>
                  <a:srgbClr val="BA0000"/>
                </a:solidFill>
              </a:rPr>
              <a:t>1990		</a:t>
            </a:r>
            <a:r>
              <a:rPr lang="fr-FR" sz="1600" dirty="0">
                <a:solidFill>
                  <a:srgbClr val="C00000"/>
                </a:solidFill>
              </a:rPr>
              <a:t>Méta-analyse des études </a:t>
            </a:r>
            <a:r>
              <a:rPr lang="fr-FR" sz="1600" dirty="0" smtClean="0">
                <a:solidFill>
                  <a:srgbClr val="C00000"/>
                </a:solidFill>
              </a:rPr>
              <a:t>d’observation sur la pression diastolique (</a:t>
            </a:r>
            <a:r>
              <a:rPr lang="fr-FR" sz="1600" dirty="0" err="1" smtClean="0">
                <a:solidFill>
                  <a:srgbClr val="C00000"/>
                </a:solidFill>
              </a:rPr>
              <a:t>MacMahon</a:t>
            </a:r>
            <a:r>
              <a:rPr lang="fr-FR" sz="1600" dirty="0" smtClean="0">
                <a:solidFill>
                  <a:srgbClr val="C00000"/>
                </a:solidFill>
              </a:rPr>
              <a:t>)</a:t>
            </a:r>
            <a:endParaRPr lang="fr-FR" sz="1600" dirty="0" smtClean="0">
              <a:solidFill>
                <a:srgbClr val="BA0000"/>
              </a:solidFill>
            </a:endParaRPr>
          </a:p>
          <a:p>
            <a:pPr>
              <a:lnSpc>
                <a:spcPct val="80000"/>
              </a:lnSpc>
              <a:defRPr/>
            </a:pPr>
            <a:r>
              <a:rPr lang="fr-FR" sz="1600" dirty="0" smtClean="0">
                <a:solidFill>
                  <a:srgbClr val="47757E"/>
                </a:solidFill>
              </a:rPr>
              <a:t>1992		SHEP	</a:t>
            </a:r>
            <a:r>
              <a:rPr lang="fr-FR" sz="1600" dirty="0" smtClean="0"/>
              <a:t>				</a:t>
            </a:r>
          </a:p>
          <a:p>
            <a:pPr>
              <a:lnSpc>
                <a:spcPct val="80000"/>
              </a:lnSpc>
              <a:defRPr/>
            </a:pPr>
            <a:r>
              <a:rPr lang="fr-FR" sz="1600" dirty="0" smtClean="0"/>
              <a:t>1997		SYST-EUR</a:t>
            </a:r>
          </a:p>
          <a:p>
            <a:pPr>
              <a:lnSpc>
                <a:spcPct val="80000"/>
              </a:lnSpc>
              <a:defRPr/>
            </a:pPr>
            <a:r>
              <a:rPr lang="fr-FR" sz="1600" dirty="0" smtClean="0">
                <a:solidFill>
                  <a:srgbClr val="47757E"/>
                </a:solidFill>
              </a:rPr>
              <a:t>1998		HOT</a:t>
            </a:r>
          </a:p>
          <a:p>
            <a:pPr>
              <a:lnSpc>
                <a:spcPct val="80000"/>
              </a:lnSpc>
              <a:defRPr/>
            </a:pPr>
            <a:r>
              <a:rPr lang="fr-FR" sz="1600" dirty="0" smtClean="0"/>
              <a:t>1998		UKPDS-38</a:t>
            </a:r>
          </a:p>
          <a:p>
            <a:pPr>
              <a:lnSpc>
                <a:spcPct val="80000"/>
              </a:lnSpc>
              <a:defRPr/>
            </a:pPr>
            <a:r>
              <a:rPr lang="fr-FR" sz="1600" dirty="0" smtClean="0">
                <a:solidFill>
                  <a:srgbClr val="47757E"/>
                </a:solidFill>
              </a:rPr>
              <a:t>2000		ALLHAT </a:t>
            </a:r>
            <a:r>
              <a:rPr lang="fr-FR" sz="1600" dirty="0" err="1" smtClean="0">
                <a:solidFill>
                  <a:srgbClr val="47757E"/>
                </a:solidFill>
              </a:rPr>
              <a:t>doxazocin</a:t>
            </a:r>
            <a:r>
              <a:rPr lang="fr-FR" sz="1600" dirty="0">
                <a:solidFill>
                  <a:srgbClr val="47757E"/>
                </a:solidFill>
              </a:rPr>
              <a:t>	</a:t>
            </a:r>
            <a:r>
              <a:rPr lang="fr-FR" sz="1600" dirty="0" smtClean="0">
                <a:solidFill>
                  <a:srgbClr val="47757E"/>
                </a:solidFill>
              </a:rPr>
              <a:t>			2002		ALLHAT</a:t>
            </a:r>
          </a:p>
          <a:p>
            <a:pPr>
              <a:lnSpc>
                <a:spcPct val="80000"/>
              </a:lnSpc>
              <a:defRPr/>
            </a:pPr>
            <a:r>
              <a:rPr lang="fr-FR" sz="1600" i="1" dirty="0" smtClean="0"/>
              <a:t>2000		HOPE						2008		ONTARGET-TRANSCEND</a:t>
            </a:r>
          </a:p>
          <a:p>
            <a:pPr>
              <a:lnSpc>
                <a:spcPct val="80000"/>
              </a:lnSpc>
              <a:defRPr/>
            </a:pPr>
            <a:r>
              <a:rPr lang="fr-FR" sz="1600" i="1" dirty="0" smtClean="0"/>
              <a:t>2001		RENAAL						2001		IDNT-IRMA</a:t>
            </a:r>
          </a:p>
          <a:p>
            <a:pPr>
              <a:lnSpc>
                <a:spcPct val="80000"/>
              </a:lnSpc>
              <a:defRPr/>
            </a:pPr>
            <a:r>
              <a:rPr lang="fr-FR" sz="1600" dirty="0" smtClean="0">
                <a:solidFill>
                  <a:srgbClr val="BA0000"/>
                </a:solidFill>
              </a:rPr>
              <a:t>2002		Méta-analyse </a:t>
            </a:r>
            <a:r>
              <a:rPr lang="fr-FR" sz="1600" dirty="0">
                <a:solidFill>
                  <a:srgbClr val="BA0000"/>
                </a:solidFill>
              </a:rPr>
              <a:t>des études </a:t>
            </a:r>
            <a:r>
              <a:rPr lang="fr-FR" sz="1600" dirty="0" smtClean="0">
                <a:solidFill>
                  <a:srgbClr val="BA0000"/>
                </a:solidFill>
              </a:rPr>
              <a:t>d’observation sur la pression (</a:t>
            </a:r>
            <a:r>
              <a:rPr lang="fr-FR" sz="1600" dirty="0" err="1" smtClean="0">
                <a:solidFill>
                  <a:srgbClr val="BA0000"/>
                </a:solidFill>
              </a:rPr>
              <a:t>Lewington</a:t>
            </a:r>
            <a:r>
              <a:rPr lang="fr-FR" sz="1600" dirty="0" smtClean="0">
                <a:solidFill>
                  <a:srgbClr val="BA0000"/>
                </a:solidFill>
              </a:rPr>
              <a:t>)</a:t>
            </a:r>
          </a:p>
          <a:p>
            <a:pPr>
              <a:lnSpc>
                <a:spcPct val="80000"/>
              </a:lnSpc>
              <a:defRPr/>
            </a:pPr>
            <a:r>
              <a:rPr lang="fr-FR" sz="1600" dirty="0" smtClean="0">
                <a:solidFill>
                  <a:srgbClr val="47757E"/>
                </a:solidFill>
              </a:rPr>
              <a:t>2002		LIFE</a:t>
            </a:r>
          </a:p>
          <a:p>
            <a:pPr>
              <a:lnSpc>
                <a:spcPct val="80000"/>
              </a:lnSpc>
              <a:defRPr/>
            </a:pPr>
            <a:r>
              <a:rPr lang="fr-FR" sz="1600" dirty="0" smtClean="0"/>
              <a:t>2005		ASCOT</a:t>
            </a:r>
          </a:p>
          <a:p>
            <a:pPr>
              <a:lnSpc>
                <a:spcPct val="80000"/>
              </a:lnSpc>
              <a:defRPr/>
            </a:pPr>
            <a:r>
              <a:rPr lang="fr-FR" sz="1600" dirty="0" smtClean="0">
                <a:solidFill>
                  <a:srgbClr val="BA0000"/>
                </a:solidFill>
              </a:rPr>
              <a:t>2007		</a:t>
            </a:r>
            <a:r>
              <a:rPr lang="fr-FR" sz="1600" dirty="0">
                <a:solidFill>
                  <a:srgbClr val="BA0000"/>
                </a:solidFill>
              </a:rPr>
              <a:t>Méta-analyse sur l’HTA </a:t>
            </a:r>
            <a:r>
              <a:rPr lang="fr-FR" sz="1600" dirty="0" smtClean="0">
                <a:solidFill>
                  <a:srgbClr val="BA0000"/>
                </a:solidFill>
              </a:rPr>
              <a:t>masquée (</a:t>
            </a:r>
            <a:r>
              <a:rPr lang="fr-FR" sz="1600" dirty="0" err="1" smtClean="0">
                <a:solidFill>
                  <a:srgbClr val="BA0000"/>
                </a:solidFill>
              </a:rPr>
              <a:t>Fagard</a:t>
            </a:r>
            <a:r>
              <a:rPr lang="fr-FR" sz="1600" dirty="0" smtClean="0">
                <a:solidFill>
                  <a:srgbClr val="BA0000"/>
                </a:solidFill>
              </a:rPr>
              <a:t>)</a:t>
            </a:r>
            <a:endParaRPr lang="fr-FR" sz="1600" dirty="0">
              <a:solidFill>
                <a:srgbClr val="BA0000"/>
              </a:solidFill>
            </a:endParaRPr>
          </a:p>
          <a:p>
            <a:pPr>
              <a:lnSpc>
                <a:spcPct val="80000"/>
              </a:lnSpc>
              <a:defRPr/>
            </a:pPr>
            <a:r>
              <a:rPr lang="fr-FR" sz="1600" dirty="0" smtClean="0">
                <a:solidFill>
                  <a:srgbClr val="47757E"/>
                </a:solidFill>
              </a:rPr>
              <a:t>2008		HYVET</a:t>
            </a:r>
          </a:p>
          <a:p>
            <a:pPr>
              <a:lnSpc>
                <a:spcPct val="80000"/>
              </a:lnSpc>
              <a:defRPr/>
            </a:pPr>
            <a:r>
              <a:rPr lang="fr-FR" sz="1600" dirty="0" smtClean="0"/>
              <a:t>2008		</a:t>
            </a:r>
            <a:r>
              <a:rPr lang="fr-FR" sz="1600" dirty="0" smtClean="0">
                <a:solidFill>
                  <a:srgbClr val="47757E"/>
                </a:solidFill>
              </a:rPr>
              <a:t>ACCOMPLISH</a:t>
            </a:r>
          </a:p>
          <a:p>
            <a:pPr>
              <a:lnSpc>
                <a:spcPct val="80000"/>
              </a:lnSpc>
              <a:defRPr/>
            </a:pPr>
            <a:r>
              <a:rPr lang="fr-FR" sz="1600" dirty="0" smtClean="0"/>
              <a:t>2008		UKPDS long-</a:t>
            </a:r>
            <a:r>
              <a:rPr lang="fr-FR" sz="1600" dirty="0" err="1" smtClean="0"/>
              <a:t>term</a:t>
            </a:r>
            <a:endParaRPr lang="fr-FR" sz="1600" dirty="0" smtClean="0"/>
          </a:p>
          <a:p>
            <a:pPr>
              <a:lnSpc>
                <a:spcPct val="80000"/>
              </a:lnSpc>
              <a:defRPr/>
            </a:pPr>
            <a:r>
              <a:rPr lang="fr-FR" sz="1600" dirty="0" smtClean="0">
                <a:solidFill>
                  <a:srgbClr val="BA0000"/>
                </a:solidFill>
              </a:rPr>
              <a:t>2009	</a:t>
            </a:r>
            <a:r>
              <a:rPr lang="fr-FR" sz="1600" dirty="0">
                <a:solidFill>
                  <a:srgbClr val="BA0000"/>
                </a:solidFill>
              </a:rPr>
              <a:t>	Méta-</a:t>
            </a:r>
            <a:r>
              <a:rPr lang="fr-FR" sz="1600" dirty="0" smtClean="0">
                <a:solidFill>
                  <a:srgbClr val="BA0000"/>
                </a:solidFill>
              </a:rPr>
              <a:t>analyse des études sur le choix des antihypertenseurs (Law)</a:t>
            </a:r>
          </a:p>
          <a:p>
            <a:pPr>
              <a:lnSpc>
                <a:spcPct val="80000"/>
              </a:lnSpc>
              <a:defRPr/>
            </a:pPr>
            <a:r>
              <a:rPr lang="fr-FR" sz="1600" dirty="0" smtClean="0"/>
              <a:t>2010		ACCORD</a:t>
            </a:r>
          </a:p>
          <a:p>
            <a:pPr>
              <a:lnSpc>
                <a:spcPct val="80000"/>
              </a:lnSpc>
              <a:defRPr/>
            </a:pPr>
            <a:r>
              <a:rPr lang="fr-FR" sz="1600" dirty="0" smtClean="0"/>
              <a:t>2012</a:t>
            </a:r>
            <a:r>
              <a:rPr lang="fr-FR" sz="1600" dirty="0"/>
              <a:t>		</a:t>
            </a:r>
            <a:r>
              <a:rPr lang="fr-FR" sz="1600" dirty="0" smtClean="0"/>
              <a:t>Global </a:t>
            </a:r>
            <a:r>
              <a:rPr lang="fr-FR" sz="1600" dirty="0" err="1" smtClean="0"/>
              <a:t>Burden</a:t>
            </a:r>
            <a:r>
              <a:rPr lang="fr-FR" sz="1600" dirty="0" smtClean="0"/>
              <a:t> of </a:t>
            </a:r>
            <a:r>
              <a:rPr lang="fr-FR" sz="1600" dirty="0" err="1" smtClean="0"/>
              <a:t>Disease</a:t>
            </a:r>
            <a:r>
              <a:rPr lang="fr-FR" sz="1600" dirty="0" smtClean="0"/>
              <a:t> 1990-2010</a:t>
            </a:r>
          </a:p>
          <a:p>
            <a:pPr>
              <a:lnSpc>
                <a:spcPct val="80000"/>
              </a:lnSpc>
              <a:defRPr/>
            </a:pPr>
            <a:r>
              <a:rPr lang="fr-FR" sz="1600" dirty="0" smtClean="0"/>
              <a:t>2015</a:t>
            </a:r>
            <a:r>
              <a:rPr lang="fr-FR" sz="1600" dirty="0"/>
              <a:t>	</a:t>
            </a:r>
            <a:r>
              <a:rPr lang="fr-FR" sz="1600" dirty="0" smtClean="0"/>
              <a:t>	Méta</a:t>
            </a:r>
            <a:r>
              <a:rPr lang="fr-FR" sz="1600" dirty="0"/>
              <a:t>-</a:t>
            </a:r>
            <a:r>
              <a:rPr lang="fr-FR" sz="1600" dirty="0" smtClean="0"/>
              <a:t>analyses sur les cibles de pression artérielle (</a:t>
            </a:r>
            <a:r>
              <a:rPr lang="fr-FR" sz="1600" dirty="0" err="1" smtClean="0"/>
              <a:t>Xie</a:t>
            </a:r>
            <a:r>
              <a:rPr lang="fr-FR" sz="1600" dirty="0"/>
              <a:t>, </a:t>
            </a:r>
            <a:r>
              <a:rPr lang="fr-FR" sz="1600" dirty="0" err="1" smtClean="0"/>
              <a:t>Ettehad</a:t>
            </a:r>
            <a:r>
              <a:rPr lang="fr-FR" sz="1600" dirty="0" smtClean="0"/>
              <a:t>)</a:t>
            </a:r>
            <a:endParaRPr lang="fr-FR" sz="1600" dirty="0"/>
          </a:p>
          <a:p>
            <a:pPr>
              <a:lnSpc>
                <a:spcPct val="80000"/>
              </a:lnSpc>
              <a:defRPr/>
            </a:pPr>
            <a:r>
              <a:rPr lang="fr-FR" sz="1600" dirty="0" smtClean="0">
                <a:solidFill>
                  <a:srgbClr val="47757E"/>
                </a:solidFill>
              </a:rPr>
              <a:t>2015		</a:t>
            </a:r>
            <a:r>
              <a:rPr lang="fr-FR" sz="1600" dirty="0" smtClean="0">
                <a:solidFill>
                  <a:srgbClr val="3366FF"/>
                </a:solidFill>
              </a:rPr>
              <a:t>SPRINT</a:t>
            </a:r>
          </a:p>
          <a:p>
            <a:pPr>
              <a:lnSpc>
                <a:spcPct val="80000"/>
              </a:lnSpc>
              <a:defRPr/>
            </a:pPr>
            <a:r>
              <a:rPr lang="fr-FR" sz="1600" dirty="0" smtClean="0"/>
              <a:t>2016		</a:t>
            </a:r>
            <a:r>
              <a:rPr lang="fr-FR" sz="1600" dirty="0"/>
              <a:t>Méta-</a:t>
            </a:r>
            <a:r>
              <a:rPr lang="fr-FR" sz="1600" dirty="0" smtClean="0"/>
              <a:t>analyses sur les cibles de pression artérielle (</a:t>
            </a:r>
            <a:r>
              <a:rPr lang="fr-FR" sz="1600" dirty="0" err="1" smtClean="0"/>
              <a:t>Thermopoulos</a:t>
            </a:r>
            <a:r>
              <a:rPr lang="fr-FR" sz="1600" dirty="0" smtClean="0"/>
              <a:t>, </a:t>
            </a:r>
            <a:r>
              <a:rPr lang="fr-FR" sz="1600" dirty="0" err="1" smtClean="0"/>
              <a:t>Verdecchia</a:t>
            </a:r>
            <a:r>
              <a:rPr lang="fr-FR" sz="1600" dirty="0" smtClean="0"/>
              <a:t>)</a:t>
            </a:r>
          </a:p>
          <a:p>
            <a:pPr>
              <a:lnSpc>
                <a:spcPct val="80000"/>
              </a:lnSpc>
              <a:defRPr/>
            </a:pPr>
            <a:r>
              <a:rPr lang="fr-FR" sz="1600" dirty="0" smtClean="0">
                <a:solidFill>
                  <a:srgbClr val="BA0000"/>
                </a:solidFill>
              </a:rPr>
              <a:t>2016</a:t>
            </a:r>
            <a:r>
              <a:rPr lang="fr-FR" sz="1600" dirty="0">
                <a:solidFill>
                  <a:srgbClr val="BA0000"/>
                </a:solidFill>
              </a:rPr>
              <a:t>		Global </a:t>
            </a:r>
            <a:r>
              <a:rPr lang="fr-FR" sz="1600" dirty="0" err="1">
                <a:solidFill>
                  <a:srgbClr val="BA0000"/>
                </a:solidFill>
              </a:rPr>
              <a:t>Burden</a:t>
            </a:r>
            <a:r>
              <a:rPr lang="fr-FR" sz="1600" dirty="0">
                <a:solidFill>
                  <a:srgbClr val="BA0000"/>
                </a:solidFill>
              </a:rPr>
              <a:t> of </a:t>
            </a:r>
            <a:r>
              <a:rPr lang="fr-FR" sz="1600" dirty="0" err="1">
                <a:solidFill>
                  <a:srgbClr val="BA0000"/>
                </a:solidFill>
              </a:rPr>
              <a:t>Disease</a:t>
            </a:r>
            <a:r>
              <a:rPr lang="fr-FR" sz="1600" dirty="0">
                <a:solidFill>
                  <a:srgbClr val="BA0000"/>
                </a:solidFill>
              </a:rPr>
              <a:t> 1990-</a:t>
            </a:r>
            <a:r>
              <a:rPr lang="fr-FR" sz="1600" dirty="0" smtClean="0">
                <a:solidFill>
                  <a:srgbClr val="BA0000"/>
                </a:solidFill>
              </a:rPr>
              <a:t>2015 </a:t>
            </a:r>
            <a:r>
              <a:rPr lang="fr-FR" sz="1600" dirty="0">
                <a:solidFill>
                  <a:srgbClr val="BA0000"/>
                </a:solidFill>
              </a:rPr>
              <a:t>(</a:t>
            </a:r>
            <a:r>
              <a:rPr lang="fr-FR" sz="1600" dirty="0" err="1">
                <a:solidFill>
                  <a:srgbClr val="BA0000"/>
                </a:solidFill>
              </a:rPr>
              <a:t>Risk</a:t>
            </a:r>
            <a:r>
              <a:rPr lang="fr-FR" sz="1600" dirty="0">
                <a:solidFill>
                  <a:srgbClr val="BA0000"/>
                </a:solidFill>
              </a:rPr>
              <a:t> </a:t>
            </a:r>
            <a:r>
              <a:rPr lang="fr-FR" sz="1600" dirty="0" err="1">
                <a:solidFill>
                  <a:srgbClr val="BA0000"/>
                </a:solidFill>
              </a:rPr>
              <a:t>Factors</a:t>
            </a:r>
            <a:r>
              <a:rPr lang="fr-FR" sz="1600" dirty="0">
                <a:solidFill>
                  <a:srgbClr val="BA0000"/>
                </a:solidFill>
              </a:rPr>
              <a:t> </a:t>
            </a:r>
            <a:r>
              <a:rPr lang="fr-FR" sz="1600" dirty="0" err="1" smtClean="0">
                <a:solidFill>
                  <a:srgbClr val="BA0000"/>
                </a:solidFill>
              </a:rPr>
              <a:t>Collaborators</a:t>
            </a:r>
            <a:r>
              <a:rPr lang="fr-FR" sz="1600" dirty="0" smtClean="0">
                <a:solidFill>
                  <a:srgbClr val="BA0000"/>
                </a:solidFill>
              </a:rPr>
              <a:t>)</a:t>
            </a:r>
            <a:endParaRPr lang="fr-FR" sz="1600" dirty="0">
              <a:solidFill>
                <a:srgbClr val="BA0000"/>
              </a:solidFill>
            </a:endParaRPr>
          </a:p>
          <a:p>
            <a:pPr>
              <a:lnSpc>
                <a:spcPct val="80000"/>
              </a:lnSpc>
              <a:defRPr/>
            </a:pPr>
            <a:endParaRPr lang="fr-FR" sz="1600" dirty="0">
              <a:solidFill>
                <a:srgbClr val="BA0000"/>
              </a:solidFill>
            </a:endParaRPr>
          </a:p>
          <a:p>
            <a:pPr>
              <a:lnSpc>
                <a:spcPct val="80000"/>
              </a:lnSpc>
              <a:defRPr/>
            </a:pPr>
            <a:endParaRPr lang="fr-FR" sz="1600" dirty="0"/>
          </a:p>
        </p:txBody>
      </p:sp>
    </p:spTree>
    <p:extLst>
      <p:ext uri="{BB962C8B-B14F-4D97-AF65-F5344CB8AC3E}">
        <p14:creationId xmlns:p14="http://schemas.microsoft.com/office/powerpoint/2010/main" val="226366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31838"/>
            <a:ext cx="8229600" cy="1143000"/>
          </a:xfrm>
        </p:spPr>
        <p:txBody>
          <a:bodyPr>
            <a:noAutofit/>
          </a:bodyPr>
          <a:lstStyle/>
          <a:p>
            <a:r>
              <a:rPr lang="en-CA" sz="2400" dirty="0"/>
              <a:t>Law MR, Morris JK, Wald NJ.</a:t>
            </a:r>
            <a:br>
              <a:rPr lang="en-CA" sz="2400" dirty="0"/>
            </a:br>
            <a:r>
              <a:rPr lang="en-CA" sz="2400" dirty="0"/>
              <a:t>Use of blood pressure lowering </a:t>
            </a:r>
            <a:r>
              <a:rPr lang="en-CA" sz="2400" dirty="0" smtClean="0"/>
              <a:t>drugs</a:t>
            </a:r>
            <a:br>
              <a:rPr lang="en-CA" sz="2400" dirty="0" smtClean="0"/>
            </a:br>
            <a:r>
              <a:rPr lang="en-CA" sz="2400" dirty="0" smtClean="0"/>
              <a:t>in </a:t>
            </a:r>
            <a:r>
              <a:rPr lang="en-CA" sz="2400" dirty="0"/>
              <a:t>the prevention of cardiovascular disease: </a:t>
            </a:r>
            <a:r>
              <a:rPr lang="en-CA" sz="2400" dirty="0" smtClean="0"/>
              <a:t/>
            </a:r>
            <a:br>
              <a:rPr lang="en-CA" sz="2400" dirty="0" smtClean="0"/>
            </a:br>
            <a:r>
              <a:rPr lang="en-CA" sz="2400" dirty="0" smtClean="0"/>
              <a:t>meta</a:t>
            </a:r>
            <a:r>
              <a:rPr lang="en-CA" sz="2400" dirty="0"/>
              <a:t>-analysis of 147 randomised trials in the </a:t>
            </a:r>
            <a:r>
              <a:rPr lang="en-CA" sz="2400" dirty="0" smtClean="0"/>
              <a:t>context</a:t>
            </a:r>
            <a:br>
              <a:rPr lang="en-CA" sz="2400" dirty="0" smtClean="0"/>
            </a:br>
            <a:r>
              <a:rPr lang="en-CA" sz="2400" dirty="0" smtClean="0"/>
              <a:t>of </a:t>
            </a:r>
            <a:r>
              <a:rPr lang="en-CA" sz="2400" dirty="0"/>
              <a:t>expectations from prospective epidemiological studies.</a:t>
            </a:r>
            <a:r>
              <a:rPr lang="en-CA" sz="2400" b="1" dirty="0"/>
              <a:t/>
            </a:r>
            <a:br>
              <a:rPr lang="en-CA" sz="2400" b="1" dirty="0"/>
            </a:br>
            <a:r>
              <a:rPr lang="en-CA" sz="2400" dirty="0" smtClean="0">
                <a:solidFill>
                  <a:srgbClr val="BA0000"/>
                </a:solidFill>
              </a:rPr>
              <a:t>BMJ </a:t>
            </a:r>
            <a:r>
              <a:rPr lang="en-CA" sz="2400" dirty="0">
                <a:solidFill>
                  <a:srgbClr val="BA0000"/>
                </a:solidFill>
              </a:rPr>
              <a:t>2009 May 19;338:b1665</a:t>
            </a:r>
            <a:r>
              <a:rPr lang="en-CA" sz="2400" dirty="0" smtClean="0">
                <a:solidFill>
                  <a:srgbClr val="BA0000"/>
                </a:solidFill>
              </a:rPr>
              <a:t>.</a:t>
            </a:r>
            <a:endParaRPr lang="en-CA" sz="2400" dirty="0">
              <a:solidFill>
                <a:srgbClr val="BA0000"/>
              </a:solidFill>
            </a:endParaRPr>
          </a:p>
        </p:txBody>
      </p:sp>
      <p:pic>
        <p:nvPicPr>
          <p:cNvPr id="3" name="Image 2" descr="Law.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08" y="2565400"/>
            <a:ext cx="2965784" cy="4114800"/>
          </a:xfrm>
          <a:prstGeom prst="rect">
            <a:avLst/>
          </a:prstGeom>
          <a:ln>
            <a:noFill/>
          </a:ln>
          <a:effectLst>
            <a:outerShdw blurRad="190500" algn="tl" rotWithShape="0">
              <a:srgbClr val="000000">
                <a:alpha val="70000"/>
              </a:srgbClr>
            </a:outerShdw>
          </a:effectLst>
        </p:spPr>
      </p:pic>
      <p:sp>
        <p:nvSpPr>
          <p:cNvPr id="4" name="ZoneTexte 3"/>
          <p:cNvSpPr txBox="1"/>
          <p:nvPr/>
        </p:nvSpPr>
        <p:spPr>
          <a:xfrm>
            <a:off x="3911600" y="2571234"/>
            <a:ext cx="4775200" cy="2757678"/>
          </a:xfrm>
          <a:prstGeom prst="rect">
            <a:avLst/>
          </a:prstGeom>
          <a:noFill/>
        </p:spPr>
        <p:txBody>
          <a:bodyPr wrap="square" rtlCol="0">
            <a:spAutoFit/>
          </a:bodyPr>
          <a:lstStyle/>
          <a:p>
            <a:pPr>
              <a:lnSpc>
                <a:spcPct val="90000"/>
              </a:lnSpc>
            </a:pPr>
            <a:r>
              <a:rPr lang="fr-FR" sz="2400" dirty="0" smtClean="0"/>
              <a:t>Question:</a:t>
            </a:r>
            <a:endParaRPr lang="fr-FR" sz="2400" dirty="0"/>
          </a:p>
          <a:p>
            <a:pPr>
              <a:lnSpc>
                <a:spcPct val="90000"/>
              </a:lnSpc>
            </a:pPr>
            <a:endParaRPr lang="fr-FR" sz="2400" dirty="0" smtClean="0"/>
          </a:p>
          <a:p>
            <a:pPr>
              <a:lnSpc>
                <a:spcPct val="90000"/>
              </a:lnSpc>
            </a:pPr>
            <a:r>
              <a:rPr lang="fr-FR" sz="2400" dirty="0" smtClean="0"/>
              <a:t>Quelle est l’efficacité </a:t>
            </a:r>
            <a:r>
              <a:rPr lang="fr-FR" sz="2400" i="1" dirty="0" smtClean="0"/>
              <a:t>quantitative </a:t>
            </a:r>
            <a:r>
              <a:rPr lang="fr-FR" sz="2400" dirty="0" smtClean="0"/>
              <a:t>des différentes classes et des différentes combinaisons d’antihypertenseurs pour prévenir les évènements cardiovasculaires?</a:t>
            </a:r>
          </a:p>
        </p:txBody>
      </p:sp>
    </p:spTree>
    <p:extLst>
      <p:ext uri="{BB962C8B-B14F-4D97-AF65-F5344CB8AC3E}">
        <p14:creationId xmlns:p14="http://schemas.microsoft.com/office/powerpoint/2010/main" val="4147544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3038"/>
            <a:ext cx="8229600" cy="1143000"/>
          </a:xfrm>
        </p:spPr>
        <p:txBody>
          <a:bodyPr>
            <a:noAutofit/>
          </a:bodyPr>
          <a:lstStyle/>
          <a:p>
            <a:r>
              <a:rPr lang="fr-FR" sz="3600" dirty="0">
                <a:solidFill>
                  <a:srgbClr val="000000"/>
                </a:solidFill>
              </a:rPr>
              <a:t>Méta-analyse des études sur </a:t>
            </a:r>
            <a:r>
              <a:rPr lang="fr-FR" sz="3600" dirty="0" smtClean="0">
                <a:solidFill>
                  <a:srgbClr val="000000"/>
                </a:solidFill>
              </a:rPr>
              <a:t/>
            </a:r>
            <a:br>
              <a:rPr lang="fr-FR" sz="3600" dirty="0" smtClean="0">
                <a:solidFill>
                  <a:srgbClr val="000000"/>
                </a:solidFill>
              </a:rPr>
            </a:br>
            <a:r>
              <a:rPr lang="fr-FR" sz="3600" dirty="0" smtClean="0">
                <a:solidFill>
                  <a:srgbClr val="000000"/>
                </a:solidFill>
              </a:rPr>
              <a:t>le </a:t>
            </a:r>
            <a:r>
              <a:rPr lang="fr-FR" sz="3600" dirty="0">
                <a:solidFill>
                  <a:srgbClr val="000000"/>
                </a:solidFill>
              </a:rPr>
              <a:t>choix des antihypertenseurs </a:t>
            </a:r>
            <a:r>
              <a:rPr lang="fr-FR" sz="3600" dirty="0" smtClean="0">
                <a:solidFill>
                  <a:srgbClr val="000000"/>
                </a:solidFill>
              </a:rPr>
              <a:t>Law</a:t>
            </a:r>
            <a:endParaRPr lang="fr-FR" sz="3600" dirty="0">
              <a:solidFill>
                <a:srgbClr val="000000"/>
              </a:solidFill>
            </a:endParaRPr>
          </a:p>
        </p:txBody>
      </p:sp>
      <p:sp>
        <p:nvSpPr>
          <p:cNvPr id="5" name="Espace réservé du contenu 3"/>
          <p:cNvSpPr>
            <a:spLocks noGrp="1"/>
          </p:cNvSpPr>
          <p:nvPr>
            <p:ph idx="1"/>
          </p:nvPr>
        </p:nvSpPr>
        <p:spPr>
          <a:xfrm>
            <a:off x="291964" y="1417638"/>
            <a:ext cx="8574667" cy="1852595"/>
          </a:xfrm>
        </p:spPr>
        <p:txBody>
          <a:bodyPr>
            <a:normAutofit fontScale="92500" lnSpcReduction="10000"/>
          </a:bodyPr>
          <a:lstStyle/>
          <a:p>
            <a:r>
              <a:rPr lang="fr-FR" sz="2400" dirty="0" smtClean="0"/>
              <a:t>Nb d’essais cliniques:</a:t>
            </a:r>
          </a:p>
          <a:p>
            <a:pPr lvl="1"/>
            <a:r>
              <a:rPr lang="fr-FR" sz="2000" dirty="0" smtClean="0"/>
              <a:t>108 </a:t>
            </a:r>
            <a:r>
              <a:rPr lang="fr-FR" sz="2000" dirty="0" err="1" smtClean="0"/>
              <a:t>Rx</a:t>
            </a:r>
            <a:r>
              <a:rPr lang="fr-FR" sz="2000" dirty="0" smtClean="0"/>
              <a:t> versus placebo</a:t>
            </a:r>
          </a:p>
          <a:p>
            <a:pPr lvl="1"/>
            <a:r>
              <a:rPr lang="fr-FR" sz="2000" dirty="0" smtClean="0"/>
              <a:t>46 </a:t>
            </a:r>
            <a:r>
              <a:rPr lang="fr-FR" sz="2000" dirty="0" err="1" smtClean="0"/>
              <a:t>Rx</a:t>
            </a:r>
            <a:r>
              <a:rPr lang="fr-FR" sz="2000" dirty="0" smtClean="0"/>
              <a:t> versus </a:t>
            </a:r>
            <a:r>
              <a:rPr lang="fr-FR" sz="2000" dirty="0" err="1" smtClean="0"/>
              <a:t>Rx</a:t>
            </a:r>
            <a:endParaRPr lang="fr-FR" sz="2000" dirty="0" smtClean="0"/>
          </a:p>
          <a:p>
            <a:pPr lvl="1"/>
            <a:r>
              <a:rPr lang="fr-FR" sz="2000" dirty="0" smtClean="0"/>
              <a:t>7 les deux</a:t>
            </a:r>
            <a:endParaRPr lang="fr-FR" sz="2400" dirty="0" smtClean="0"/>
          </a:p>
          <a:p>
            <a:r>
              <a:rPr lang="fr-FR" sz="2400" dirty="0" smtClean="0"/>
              <a:t>464 164 participants</a:t>
            </a:r>
          </a:p>
        </p:txBody>
      </p:sp>
      <p:pic>
        <p:nvPicPr>
          <p:cNvPr id="3" name="Image 2" descr="Law t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0" y="3270233"/>
            <a:ext cx="7607300" cy="3441397"/>
          </a:xfrm>
          <a:prstGeom prst="rect">
            <a:avLst/>
          </a:prstGeom>
          <a:ln>
            <a:noFill/>
          </a:ln>
          <a:effectLst>
            <a:outerShdw blurRad="190500" algn="tl" rotWithShape="0">
              <a:srgbClr val="000000">
                <a:alpha val="70000"/>
              </a:srgbClr>
            </a:outerShdw>
          </a:effectLst>
        </p:spPr>
      </p:pic>
      <p:sp>
        <p:nvSpPr>
          <p:cNvPr id="6" name="Rectangle à coins arrondis 5"/>
          <p:cNvSpPr/>
          <p:nvPr/>
        </p:nvSpPr>
        <p:spPr>
          <a:xfrm>
            <a:off x="742950" y="4749800"/>
            <a:ext cx="1936750" cy="10541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6624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des études sur le choix des antihypertenseurs </a:t>
            </a:r>
            <a:r>
              <a:rPr lang="fr-FR" dirty="0" smtClean="0">
                <a:solidFill>
                  <a:srgbClr val="000000"/>
                </a:solidFill>
              </a:rPr>
              <a:t>Law</a:t>
            </a:r>
            <a:endParaRPr lang="fr-FR" dirty="0">
              <a:solidFill>
                <a:srgbClr val="000000"/>
              </a:solidFill>
            </a:endParaRPr>
          </a:p>
        </p:txBody>
      </p:sp>
      <p:pic>
        <p:nvPicPr>
          <p:cNvPr id="3" name="Image 2" descr="Law singl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332612"/>
            <a:ext cx="8255000" cy="3261854"/>
          </a:xfrm>
          <a:prstGeom prst="rect">
            <a:avLst/>
          </a:prstGeom>
          <a:ln>
            <a:noFill/>
          </a:ln>
          <a:effectLst>
            <a:outerShdw blurRad="190500" algn="tl" rotWithShape="0">
              <a:srgbClr val="000000">
                <a:alpha val="70000"/>
              </a:srgbClr>
            </a:outerShdw>
          </a:effectLst>
        </p:spPr>
      </p:pic>
      <p:sp>
        <p:nvSpPr>
          <p:cNvPr id="4" name="Espace réservé du contenu 3"/>
          <p:cNvSpPr>
            <a:spLocks noGrp="1"/>
          </p:cNvSpPr>
          <p:nvPr>
            <p:ph idx="1"/>
          </p:nvPr>
        </p:nvSpPr>
        <p:spPr>
          <a:xfrm>
            <a:off x="291964" y="1697039"/>
            <a:ext cx="8574667" cy="1325562"/>
          </a:xfrm>
        </p:spPr>
        <p:txBody>
          <a:bodyPr>
            <a:normAutofit/>
          </a:bodyPr>
          <a:lstStyle/>
          <a:p>
            <a:r>
              <a:rPr lang="fr-FR" sz="2400" dirty="0"/>
              <a:t>Les cinq classes de </a:t>
            </a:r>
            <a:r>
              <a:rPr lang="fr-FR" sz="2400" dirty="0" smtClean="0"/>
              <a:t>médicaments comparées au placebo  produisent une réduction équivalente des évènements coronariens et vasculaires cérébraux</a:t>
            </a:r>
            <a:endParaRPr lang="fr-FR" sz="2000" dirty="0" smtClean="0"/>
          </a:p>
        </p:txBody>
      </p:sp>
    </p:spTree>
    <p:extLst>
      <p:ext uri="{BB962C8B-B14F-4D97-AF65-F5344CB8AC3E}">
        <p14:creationId xmlns:p14="http://schemas.microsoft.com/office/powerpoint/2010/main" val="688669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des études sur le choix des antihypertenseurs </a:t>
            </a:r>
            <a:r>
              <a:rPr lang="fr-FR" dirty="0" smtClean="0">
                <a:solidFill>
                  <a:srgbClr val="000000"/>
                </a:solidFill>
              </a:rPr>
              <a:t>Law</a:t>
            </a:r>
            <a:endParaRPr lang="fr-FR" dirty="0">
              <a:solidFill>
                <a:srgbClr val="000000"/>
              </a:solidFill>
            </a:endParaRPr>
          </a:p>
        </p:txBody>
      </p:sp>
      <p:pic>
        <p:nvPicPr>
          <p:cNvPr id="3" name="Image 2" descr="Law comparison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3454606"/>
            <a:ext cx="8585200" cy="3232591"/>
          </a:xfrm>
          <a:prstGeom prst="rect">
            <a:avLst/>
          </a:prstGeom>
          <a:ln>
            <a:noFill/>
          </a:ln>
          <a:effectLst>
            <a:outerShdw blurRad="190500" algn="tl" rotWithShape="0">
              <a:srgbClr val="000000">
                <a:alpha val="70000"/>
              </a:srgbClr>
            </a:outerShdw>
          </a:effectLst>
        </p:spPr>
      </p:pic>
      <p:sp>
        <p:nvSpPr>
          <p:cNvPr id="4" name="Espace réservé du contenu 3"/>
          <p:cNvSpPr>
            <a:spLocks noGrp="1"/>
          </p:cNvSpPr>
          <p:nvPr>
            <p:ph idx="1"/>
          </p:nvPr>
        </p:nvSpPr>
        <p:spPr>
          <a:xfrm>
            <a:off x="291964" y="1481138"/>
            <a:ext cx="8574667" cy="1617661"/>
          </a:xfrm>
        </p:spPr>
        <p:txBody>
          <a:bodyPr>
            <a:noAutofit/>
          </a:bodyPr>
          <a:lstStyle/>
          <a:p>
            <a:r>
              <a:rPr lang="fr-FR" sz="2200" dirty="0"/>
              <a:t>Les cinq classes de </a:t>
            </a:r>
            <a:r>
              <a:rPr lang="fr-FR" sz="2200" dirty="0" smtClean="0"/>
              <a:t>médicaments comparées entre elles produisent une réduction équivalente de la PA de même que des évènements coronariens</a:t>
            </a:r>
          </a:p>
          <a:p>
            <a:r>
              <a:rPr lang="fr-FR" sz="2200" dirty="0" smtClean="0"/>
              <a:t>Sur la survenue d’AVC, l’effet préventif des BCC est légèrement supérieur tandis que l’effet des </a:t>
            </a:r>
            <a:r>
              <a:rPr lang="fr-FR" sz="2200" dirty="0" err="1" smtClean="0"/>
              <a:t>bêta-bloquants</a:t>
            </a:r>
            <a:r>
              <a:rPr lang="fr-FR" sz="2200" dirty="0" smtClean="0"/>
              <a:t> est inférieur</a:t>
            </a:r>
          </a:p>
        </p:txBody>
      </p:sp>
      <p:sp>
        <p:nvSpPr>
          <p:cNvPr id="5" name="Rectangle à coins arrondis 4"/>
          <p:cNvSpPr/>
          <p:nvPr/>
        </p:nvSpPr>
        <p:spPr>
          <a:xfrm>
            <a:off x="330201" y="5295900"/>
            <a:ext cx="8585199" cy="3937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330201" y="4457700"/>
            <a:ext cx="8585200" cy="1778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8534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338"/>
            <a:ext cx="8229600" cy="1143000"/>
          </a:xfrm>
        </p:spPr>
        <p:txBody>
          <a:bodyPr>
            <a:noAutofit/>
          </a:bodyPr>
          <a:lstStyle/>
          <a:p>
            <a:r>
              <a:rPr lang="fr-FR" sz="3200" dirty="0">
                <a:solidFill>
                  <a:srgbClr val="000000"/>
                </a:solidFill>
              </a:rPr>
              <a:t>Méta-analyse des études sur le choix des antihypertenseurs </a:t>
            </a:r>
            <a:r>
              <a:rPr lang="fr-FR" sz="3200" dirty="0" smtClean="0">
                <a:solidFill>
                  <a:srgbClr val="000000"/>
                </a:solidFill>
              </a:rPr>
              <a:t>Law</a:t>
            </a:r>
            <a:endParaRPr lang="fr-FR" sz="3200" dirty="0">
              <a:solidFill>
                <a:srgbClr val="000000"/>
              </a:solidFill>
            </a:endParaRPr>
          </a:p>
        </p:txBody>
      </p:sp>
      <p:pic>
        <p:nvPicPr>
          <p:cNvPr id="3" name="Image 2" descr="Law effect SBP nb.tiff"/>
          <p:cNvPicPr>
            <a:picLocks noChangeAspect="1"/>
          </p:cNvPicPr>
          <p:nvPr/>
        </p:nvPicPr>
        <p:blipFill rotWithShape="1">
          <a:blip r:embed="rId2">
            <a:extLst>
              <a:ext uri="{28A0092B-C50C-407E-A947-70E740481C1C}">
                <a14:useLocalDpi xmlns:a14="http://schemas.microsoft.com/office/drawing/2010/main" val="0"/>
              </a:ext>
            </a:extLst>
          </a:blip>
          <a:srcRect b="15196"/>
          <a:stretch/>
        </p:blipFill>
        <p:spPr>
          <a:xfrm>
            <a:off x="1897697" y="2552350"/>
            <a:ext cx="5348606" cy="4175720"/>
          </a:xfrm>
          <a:prstGeom prst="rect">
            <a:avLst/>
          </a:prstGeom>
          <a:ln>
            <a:noFill/>
          </a:ln>
          <a:effectLst>
            <a:outerShdw blurRad="190500" algn="tl" rotWithShape="0">
              <a:srgbClr val="000000">
                <a:alpha val="70000"/>
              </a:srgbClr>
            </a:outerShdw>
          </a:effectLst>
        </p:spPr>
      </p:pic>
      <p:sp>
        <p:nvSpPr>
          <p:cNvPr id="6" name="Espace réservé du contenu 3"/>
          <p:cNvSpPr>
            <a:spLocks noGrp="1"/>
          </p:cNvSpPr>
          <p:nvPr>
            <p:ph idx="1"/>
          </p:nvPr>
        </p:nvSpPr>
        <p:spPr>
          <a:xfrm>
            <a:off x="292100" y="1100138"/>
            <a:ext cx="8574088" cy="1617662"/>
          </a:xfrm>
        </p:spPr>
        <p:txBody>
          <a:bodyPr>
            <a:noAutofit/>
          </a:bodyPr>
          <a:lstStyle/>
          <a:p>
            <a:r>
              <a:rPr lang="fr-FR" sz="2000" dirty="0"/>
              <a:t>1</a:t>
            </a:r>
            <a:r>
              <a:rPr lang="fr-FR" sz="2000" dirty="0" smtClean="0"/>
              <a:t> agent </a:t>
            </a:r>
            <a:r>
              <a:rPr lang="fr-FR" sz="2000" dirty="0"/>
              <a:t>à la dose standard réduit le risque de </a:t>
            </a:r>
            <a:r>
              <a:rPr lang="fr-FR" sz="2000" dirty="0" smtClean="0"/>
              <a:t>MCAS d'environ 25</a:t>
            </a:r>
            <a:r>
              <a:rPr lang="fr-FR" sz="2000" dirty="0"/>
              <a:t>% et </a:t>
            </a:r>
            <a:r>
              <a:rPr lang="fr-FR" sz="2000" dirty="0" smtClean="0"/>
              <a:t>d’AVC de </a:t>
            </a:r>
            <a:r>
              <a:rPr lang="fr-FR" sz="2000" dirty="0"/>
              <a:t>35</a:t>
            </a:r>
            <a:r>
              <a:rPr lang="fr-FR" sz="2000" dirty="0" smtClean="0"/>
              <a:t>%</a:t>
            </a:r>
            <a:endParaRPr lang="fr-FR" sz="2000" dirty="0"/>
          </a:p>
          <a:p>
            <a:r>
              <a:rPr lang="fr-FR" sz="2000" dirty="0" smtClean="0"/>
              <a:t>3 agents à </a:t>
            </a:r>
            <a:r>
              <a:rPr lang="fr-FR" sz="2000" dirty="0"/>
              <a:t>la moitié de la dose standard diminuent le risque </a:t>
            </a:r>
            <a:r>
              <a:rPr lang="fr-FR" sz="2000" dirty="0" smtClean="0"/>
              <a:t>de MCAS de 45</a:t>
            </a:r>
            <a:r>
              <a:rPr lang="fr-FR" sz="2000" dirty="0"/>
              <a:t>% et </a:t>
            </a:r>
            <a:r>
              <a:rPr lang="fr-FR" sz="2000" dirty="0" smtClean="0"/>
              <a:t>d’AVC de </a:t>
            </a:r>
            <a:r>
              <a:rPr lang="fr-FR" sz="2000" dirty="0"/>
              <a:t>60</a:t>
            </a:r>
            <a:r>
              <a:rPr lang="fr-FR" sz="2000" dirty="0" smtClean="0"/>
              <a:t>%</a:t>
            </a:r>
          </a:p>
        </p:txBody>
      </p:sp>
    </p:spTree>
    <p:extLst>
      <p:ext uri="{BB962C8B-B14F-4D97-AF65-F5344CB8AC3E}">
        <p14:creationId xmlns:p14="http://schemas.microsoft.com/office/powerpoint/2010/main" val="1754117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00"/>
                </a:solidFill>
              </a:rPr>
              <a:t>Méta-analyse des études sur </a:t>
            </a:r>
            <a:br>
              <a:rPr lang="fr-FR" dirty="0">
                <a:solidFill>
                  <a:srgbClr val="000000"/>
                </a:solidFill>
              </a:rPr>
            </a:br>
            <a:r>
              <a:rPr lang="fr-FR" dirty="0">
                <a:solidFill>
                  <a:srgbClr val="000000"/>
                </a:solidFill>
              </a:rPr>
              <a:t>le choix des antihypertenseurs Law</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lnSpc>
                <a:spcPct val="120000"/>
              </a:lnSpc>
              <a:spcBef>
                <a:spcPts val="1200"/>
              </a:spcBef>
              <a:buNone/>
            </a:pPr>
            <a:r>
              <a:rPr lang="fr-FR" dirty="0"/>
              <a:t>À l'exception de l'effet protecteur supplémentaire des </a:t>
            </a:r>
            <a:r>
              <a:rPr lang="fr-FR" dirty="0" err="1"/>
              <a:t>bêta-bloquants</a:t>
            </a:r>
            <a:r>
              <a:rPr lang="fr-FR" dirty="0"/>
              <a:t> administré peu de temps après un infarctus du </a:t>
            </a:r>
            <a:r>
              <a:rPr lang="fr-FR" dirty="0" smtClean="0"/>
              <a:t>myocarde, </a:t>
            </a:r>
            <a:r>
              <a:rPr lang="fr-FR" dirty="0"/>
              <a:t>toutes les classes </a:t>
            </a:r>
            <a:r>
              <a:rPr lang="fr-FR" dirty="0" smtClean="0"/>
              <a:t>d’antihypertenseurs </a:t>
            </a:r>
            <a:r>
              <a:rPr lang="fr-FR" dirty="0"/>
              <a:t>ont un effet similaire pour réduire les événements </a:t>
            </a:r>
            <a:r>
              <a:rPr lang="fr-FR" dirty="0" smtClean="0"/>
              <a:t>cardiaques ischémiques </a:t>
            </a:r>
            <a:r>
              <a:rPr lang="fr-FR" dirty="0"/>
              <a:t>et les </a:t>
            </a:r>
            <a:r>
              <a:rPr lang="fr-FR" dirty="0" smtClean="0"/>
              <a:t>AVC pour une diminution équivalente de pression.</a:t>
            </a:r>
          </a:p>
          <a:p>
            <a:pPr marL="0" indent="0">
              <a:lnSpc>
                <a:spcPct val="120000"/>
              </a:lnSpc>
              <a:spcBef>
                <a:spcPts val="1200"/>
              </a:spcBef>
              <a:buNone/>
            </a:pPr>
            <a:r>
              <a:rPr lang="fr-FR" dirty="0" smtClean="0"/>
              <a:t>Cette </a:t>
            </a:r>
            <a:r>
              <a:rPr lang="fr-FR" dirty="0"/>
              <a:t>réduction proportionnelle des événements cardiovasculaires </a:t>
            </a:r>
            <a:r>
              <a:rPr lang="fr-FR" dirty="0" smtClean="0"/>
              <a:t>est similaire </a:t>
            </a:r>
            <a:r>
              <a:rPr lang="fr-FR" dirty="0"/>
              <a:t>indépendamment de la pression artérielle avant le traitement et de la présence ou de l'absence de maladies cardiovasculaires </a:t>
            </a:r>
            <a:r>
              <a:rPr lang="fr-FR" dirty="0" err="1" smtClean="0"/>
              <a:t>pré-existantes</a:t>
            </a:r>
            <a:r>
              <a:rPr lang="fr-FR" dirty="0"/>
              <a:t>.</a:t>
            </a:r>
          </a:p>
        </p:txBody>
      </p:sp>
    </p:spTree>
    <p:extLst>
      <p:ext uri="{BB962C8B-B14F-4D97-AF65-F5344CB8AC3E}">
        <p14:creationId xmlns:p14="http://schemas.microsoft.com/office/powerpoint/2010/main" val="3634240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2009</a:t>
            </a:r>
            <a:endParaRPr lang="fr-FR" b="1" dirty="0"/>
          </a:p>
        </p:txBody>
      </p:sp>
      <p:sp>
        <p:nvSpPr>
          <p:cNvPr id="3" name="Espace réservé du contenu 2"/>
          <p:cNvSpPr>
            <a:spLocks noGrp="1"/>
          </p:cNvSpPr>
          <p:nvPr>
            <p:ph idx="1"/>
          </p:nvPr>
        </p:nvSpPr>
        <p:spPr>
          <a:xfrm>
            <a:off x="457200" y="1600200"/>
            <a:ext cx="8229600" cy="4866838"/>
          </a:xfrm>
        </p:spPr>
        <p:txBody>
          <a:bodyPr>
            <a:normAutofit fontScale="85000" lnSpcReduction="20000"/>
          </a:bodyPr>
          <a:lstStyle/>
          <a:p>
            <a:pPr marL="0" indent="0" algn="ctr">
              <a:buNone/>
            </a:pPr>
            <a:r>
              <a:rPr lang="fr-FR" sz="6400" b="1" dirty="0" smtClean="0"/>
              <a:t>« </a:t>
            </a:r>
            <a:r>
              <a:rPr lang="fr-FR" sz="6400" b="1" dirty="0" err="1" smtClean="0"/>
              <a:t>Yes</a:t>
            </a:r>
            <a:r>
              <a:rPr lang="fr-FR" sz="6400" b="1" dirty="0" smtClean="0"/>
              <a:t> </a:t>
            </a:r>
            <a:r>
              <a:rPr lang="fr-FR" sz="6400" b="1" dirty="0" err="1" smtClean="0"/>
              <a:t>we</a:t>
            </a:r>
            <a:r>
              <a:rPr lang="fr-FR" sz="6400" b="1" dirty="0" smtClean="0"/>
              <a:t> </a:t>
            </a:r>
            <a:r>
              <a:rPr lang="fr-FR" sz="6400" b="1" dirty="0" err="1" smtClean="0"/>
              <a:t>can</a:t>
            </a:r>
            <a:r>
              <a:rPr lang="fr-FR" sz="6400" b="1" dirty="0" smtClean="0"/>
              <a:t> »</a:t>
            </a:r>
          </a:p>
          <a:p>
            <a:pPr marL="0" indent="0" algn="ctr">
              <a:buNone/>
            </a:pPr>
            <a:endParaRPr lang="fr-FR" sz="5400" b="1" dirty="0"/>
          </a:p>
          <a:p>
            <a:pPr marL="0" indent="0" algn="ctr">
              <a:buNone/>
            </a:pPr>
            <a:endParaRPr lang="fr-FR" sz="5400" b="1" dirty="0" smtClean="0"/>
          </a:p>
          <a:p>
            <a:pPr marL="0" indent="0" algn="ctr">
              <a:buNone/>
            </a:pPr>
            <a:endParaRPr lang="fr-FR" sz="5400" b="1" dirty="0"/>
          </a:p>
          <a:p>
            <a:pPr marL="0" indent="0" algn="ctr">
              <a:buNone/>
            </a:pPr>
            <a:endParaRPr lang="fr-FR" sz="5400" b="1" dirty="0" smtClean="0"/>
          </a:p>
          <a:p>
            <a:pPr marL="0" indent="0" algn="ctr">
              <a:buNone/>
            </a:pPr>
            <a:endParaRPr lang="fr-FR" sz="5400" b="1" dirty="0"/>
          </a:p>
          <a:p>
            <a:pPr marL="0" indent="0" algn="ctr">
              <a:buNone/>
            </a:pPr>
            <a:r>
              <a:rPr lang="fr-FR" sz="4400" b="1" dirty="0" smtClean="0"/>
              <a:t>Maîtriser l’HTA</a:t>
            </a:r>
          </a:p>
        </p:txBody>
      </p:sp>
      <p:pic>
        <p:nvPicPr>
          <p:cNvPr id="4" name="Image 3" descr="800px-President_Barack_Oba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959" y="2510053"/>
            <a:ext cx="2246082" cy="28047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2665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44538"/>
            <a:ext cx="8229600" cy="1143000"/>
          </a:xfrm>
        </p:spPr>
        <p:txBody>
          <a:bodyPr>
            <a:noAutofit/>
          </a:bodyPr>
          <a:lstStyle/>
          <a:p>
            <a:r>
              <a:rPr lang="en-CA" sz="2400" dirty="0"/>
              <a:t>Global Burden of </a:t>
            </a:r>
            <a:r>
              <a:rPr lang="en-CA" sz="2400" dirty="0" smtClean="0"/>
              <a:t>Disease Risk </a:t>
            </a:r>
            <a:r>
              <a:rPr lang="en-CA" sz="2400" dirty="0"/>
              <a:t>Factors </a:t>
            </a:r>
            <a:r>
              <a:rPr lang="en-CA" sz="2400" dirty="0" smtClean="0"/>
              <a:t>Collaborators.</a:t>
            </a:r>
            <a:r>
              <a:rPr lang="en-CA" sz="2400" dirty="0"/>
              <a:t> </a:t>
            </a:r>
            <a:r>
              <a:rPr lang="en-CA" sz="2400" dirty="0" smtClean="0"/>
              <a:t/>
            </a:r>
            <a:br>
              <a:rPr lang="en-CA" sz="2400" dirty="0" smtClean="0"/>
            </a:br>
            <a:r>
              <a:rPr lang="en-CA" sz="2400" dirty="0" smtClean="0"/>
              <a:t>Global</a:t>
            </a:r>
            <a:r>
              <a:rPr lang="en-CA" sz="2400" dirty="0"/>
              <a:t>, regional, and national comparative risk assessment of 79 behavioural, environmental and occupational, and metabolic risks or clusters of </a:t>
            </a:r>
            <a:r>
              <a:rPr lang="en-CA" sz="2400" dirty="0" smtClean="0"/>
              <a:t>risks: </a:t>
            </a:r>
            <a:r>
              <a:rPr lang="en-CA" sz="2400" dirty="0"/>
              <a:t>a systematic analysis for the Global Burden of Disease Study </a:t>
            </a:r>
            <a:r>
              <a:rPr lang="en-CA" sz="2400" dirty="0" smtClean="0"/>
              <a:t>1990-2015</a:t>
            </a:r>
            <a:r>
              <a:rPr lang="en-CA" sz="2400" dirty="0"/>
              <a:t>.</a:t>
            </a:r>
            <a:r>
              <a:rPr lang="en-CA" sz="2400" b="1" dirty="0"/>
              <a:t/>
            </a:r>
            <a:br>
              <a:rPr lang="en-CA" sz="2400" b="1" dirty="0"/>
            </a:br>
            <a:r>
              <a:rPr lang="en-CA" sz="2400" dirty="0">
                <a:solidFill>
                  <a:srgbClr val="BA0000"/>
                </a:solidFill>
              </a:rPr>
              <a:t>Lancet. 2016 Oct 8;388(10053):1659-</a:t>
            </a:r>
            <a:r>
              <a:rPr lang="en-CA" sz="2400" dirty="0" smtClean="0">
                <a:solidFill>
                  <a:srgbClr val="BA0000"/>
                </a:solidFill>
              </a:rPr>
              <a:t>1724.</a:t>
            </a:r>
            <a:endParaRPr lang="en-CA" sz="2400" dirty="0">
              <a:solidFill>
                <a:srgbClr val="BA0000"/>
              </a:solidFill>
            </a:endParaRPr>
          </a:p>
        </p:txBody>
      </p:sp>
      <p:pic>
        <p:nvPicPr>
          <p:cNvPr id="3" name="Image 2" descr="GBD 2017.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39" y="2501899"/>
            <a:ext cx="3277050" cy="4153675"/>
          </a:xfrm>
          <a:prstGeom prst="rect">
            <a:avLst/>
          </a:prstGeom>
          <a:ln>
            <a:noFill/>
          </a:ln>
          <a:effectLst>
            <a:outerShdw blurRad="190500" algn="tl" rotWithShape="0">
              <a:srgbClr val="000000">
                <a:alpha val="70000"/>
              </a:srgbClr>
            </a:outerShdw>
          </a:effectLst>
        </p:spPr>
      </p:pic>
      <p:sp>
        <p:nvSpPr>
          <p:cNvPr id="4" name="ZoneTexte 3"/>
          <p:cNvSpPr txBox="1"/>
          <p:nvPr/>
        </p:nvSpPr>
        <p:spPr>
          <a:xfrm>
            <a:off x="4030138" y="2571234"/>
            <a:ext cx="4775200" cy="3422475"/>
          </a:xfrm>
          <a:prstGeom prst="rect">
            <a:avLst/>
          </a:prstGeom>
          <a:noFill/>
        </p:spPr>
        <p:txBody>
          <a:bodyPr wrap="square" rtlCol="0">
            <a:spAutoFit/>
          </a:bodyPr>
          <a:lstStyle/>
          <a:p>
            <a:pPr>
              <a:lnSpc>
                <a:spcPct val="90000"/>
              </a:lnSpc>
            </a:pPr>
            <a:r>
              <a:rPr lang="fr-FR" sz="2400" dirty="0" smtClean="0"/>
              <a:t>Question:</a:t>
            </a:r>
            <a:endParaRPr lang="fr-FR" sz="2400" dirty="0"/>
          </a:p>
          <a:p>
            <a:pPr>
              <a:lnSpc>
                <a:spcPct val="90000"/>
              </a:lnSpc>
            </a:pPr>
            <a:endParaRPr lang="fr-FR" sz="2400" dirty="0" smtClean="0"/>
          </a:p>
          <a:p>
            <a:pPr>
              <a:lnSpc>
                <a:spcPct val="90000"/>
              </a:lnSpc>
            </a:pPr>
            <a:r>
              <a:rPr lang="fr-FR" sz="2400" dirty="0" smtClean="0"/>
              <a:t>Quel est le risque attribuable à l’HTA au niveau populationnel?</a:t>
            </a:r>
          </a:p>
          <a:p>
            <a:pPr>
              <a:lnSpc>
                <a:spcPct val="90000"/>
              </a:lnSpc>
            </a:pPr>
            <a:endParaRPr lang="fr-FR" sz="2400" dirty="0"/>
          </a:p>
          <a:p>
            <a:pPr>
              <a:lnSpc>
                <a:spcPct val="90000"/>
              </a:lnSpc>
            </a:pPr>
            <a:r>
              <a:rPr lang="fr-FR" sz="2400" dirty="0" smtClean="0"/>
              <a:t>187 pays  /   21 régions</a:t>
            </a:r>
          </a:p>
          <a:p>
            <a:pPr>
              <a:lnSpc>
                <a:spcPct val="90000"/>
              </a:lnSpc>
            </a:pPr>
            <a:endParaRPr lang="fr-FR" sz="2400" dirty="0"/>
          </a:p>
          <a:p>
            <a:pPr>
              <a:lnSpc>
                <a:spcPct val="90000"/>
              </a:lnSpc>
            </a:pPr>
            <a:r>
              <a:rPr lang="fr-FR" sz="2400" dirty="0" smtClean="0"/>
              <a:t>388 causes</a:t>
            </a:r>
          </a:p>
          <a:p>
            <a:pPr>
              <a:lnSpc>
                <a:spcPct val="90000"/>
              </a:lnSpc>
            </a:pPr>
            <a:endParaRPr lang="fr-FR" sz="2400" dirty="0"/>
          </a:p>
          <a:p>
            <a:pPr>
              <a:lnSpc>
                <a:spcPct val="90000"/>
              </a:lnSpc>
            </a:pPr>
            <a:r>
              <a:rPr lang="fr-FR" sz="2400" dirty="0" smtClean="0"/>
              <a:t>Plus de 15 millions d’individus</a:t>
            </a:r>
          </a:p>
        </p:txBody>
      </p:sp>
    </p:spTree>
    <p:extLst>
      <p:ext uri="{BB962C8B-B14F-4D97-AF65-F5344CB8AC3E}">
        <p14:creationId xmlns:p14="http://schemas.microsoft.com/office/powerpoint/2010/main" val="2778222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solidFill>
                  <a:srgbClr val="000000"/>
                </a:solidFill>
              </a:rPr>
              <a:t>Global </a:t>
            </a:r>
            <a:r>
              <a:rPr lang="fr-FR" sz="3600" dirty="0" err="1">
                <a:solidFill>
                  <a:srgbClr val="000000"/>
                </a:solidFill>
              </a:rPr>
              <a:t>Burden</a:t>
            </a:r>
            <a:r>
              <a:rPr lang="fr-FR" sz="3600" dirty="0">
                <a:solidFill>
                  <a:srgbClr val="000000"/>
                </a:solidFill>
              </a:rPr>
              <a:t> of </a:t>
            </a:r>
            <a:r>
              <a:rPr lang="fr-FR" sz="3600" dirty="0" err="1">
                <a:solidFill>
                  <a:srgbClr val="000000"/>
                </a:solidFill>
              </a:rPr>
              <a:t>Disease</a:t>
            </a:r>
            <a:r>
              <a:rPr lang="fr-FR" sz="3600" dirty="0">
                <a:solidFill>
                  <a:srgbClr val="000000"/>
                </a:solidFill>
              </a:rPr>
              <a:t> 1990-2015 </a:t>
            </a:r>
            <a:r>
              <a:rPr lang="fr-FR" sz="3600" dirty="0" err="1" smtClean="0">
                <a:solidFill>
                  <a:srgbClr val="000000"/>
                </a:solidFill>
              </a:rPr>
              <a:t>Risk</a:t>
            </a:r>
            <a:r>
              <a:rPr lang="fr-FR" sz="3600" dirty="0" smtClean="0">
                <a:solidFill>
                  <a:srgbClr val="000000"/>
                </a:solidFill>
              </a:rPr>
              <a:t> </a:t>
            </a:r>
            <a:r>
              <a:rPr lang="fr-FR" sz="3600" dirty="0" err="1">
                <a:solidFill>
                  <a:srgbClr val="000000"/>
                </a:solidFill>
              </a:rPr>
              <a:t>Factors</a:t>
            </a:r>
            <a:r>
              <a:rPr lang="fr-FR" sz="3600" dirty="0">
                <a:solidFill>
                  <a:srgbClr val="000000"/>
                </a:solidFill>
              </a:rPr>
              <a:t> </a:t>
            </a:r>
            <a:r>
              <a:rPr lang="fr-FR" sz="3600" dirty="0" err="1" smtClean="0">
                <a:solidFill>
                  <a:srgbClr val="000000"/>
                </a:solidFill>
              </a:rPr>
              <a:t>Collaborators</a:t>
            </a:r>
            <a:endParaRPr lang="fr-FR" sz="3600" dirty="0">
              <a:solidFill>
                <a:srgbClr val="000000"/>
              </a:solidFill>
            </a:endParaRPr>
          </a:p>
        </p:txBody>
      </p:sp>
      <p:pic>
        <p:nvPicPr>
          <p:cNvPr id="3" name="Image 2" descr="GBD 2017 leading risk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992285"/>
            <a:ext cx="8801100" cy="3604673"/>
          </a:xfrm>
          <a:prstGeom prst="rect">
            <a:avLst/>
          </a:prstGeom>
          <a:ln>
            <a:noFill/>
          </a:ln>
          <a:effectLst>
            <a:outerShdw blurRad="190500" algn="tl" rotWithShape="0">
              <a:srgbClr val="000000">
                <a:alpha val="70000"/>
              </a:srgbClr>
            </a:outerShdw>
          </a:effectLst>
        </p:spPr>
      </p:pic>
      <p:sp>
        <p:nvSpPr>
          <p:cNvPr id="4" name="Espace réservé du contenu 3"/>
          <p:cNvSpPr txBox="1">
            <a:spLocks/>
          </p:cNvSpPr>
          <p:nvPr/>
        </p:nvSpPr>
        <p:spPr>
          <a:xfrm>
            <a:off x="291964" y="1468439"/>
            <a:ext cx="8574667" cy="132556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000" dirty="0" smtClean="0"/>
              <a:t>30 principaux </a:t>
            </a:r>
            <a:r>
              <a:rPr lang="fr-FR" sz="2000" dirty="0"/>
              <a:t>facteurs de </a:t>
            </a:r>
            <a:r>
              <a:rPr lang="fr-FR" sz="2000" dirty="0" smtClean="0"/>
              <a:t>risque  des années </a:t>
            </a:r>
            <a:r>
              <a:rPr lang="fr-FR" sz="2000" dirty="0"/>
              <a:t>de vie corrigées de </a:t>
            </a:r>
            <a:r>
              <a:rPr lang="fr-FR" sz="2000" dirty="0" smtClean="0"/>
              <a:t>l’incapacité « </a:t>
            </a:r>
            <a:r>
              <a:rPr lang="fr-FR" sz="2000" i="1" dirty="0" err="1" smtClean="0"/>
              <a:t>DALYs</a:t>
            </a:r>
            <a:r>
              <a:rPr lang="fr-FR" sz="2000" dirty="0" smtClean="0"/>
              <a:t> » (somme </a:t>
            </a:r>
            <a:r>
              <a:rPr lang="fr-FR" sz="2000" dirty="0"/>
              <a:t>des années de vie </a:t>
            </a:r>
            <a:r>
              <a:rPr lang="fr-FR" sz="2000" dirty="0" smtClean="0"/>
              <a:t>perdues </a:t>
            </a:r>
            <a:r>
              <a:rPr lang="fr-FR" sz="2000" dirty="0"/>
              <a:t>en raison de la mortalité prématurée </a:t>
            </a:r>
            <a:r>
              <a:rPr lang="fr-FR" sz="2000" dirty="0" smtClean="0"/>
              <a:t>et </a:t>
            </a:r>
            <a:r>
              <a:rPr lang="fr-FR" sz="2000" dirty="0"/>
              <a:t>des années perdues en raison de </a:t>
            </a:r>
            <a:r>
              <a:rPr lang="fr-FR" sz="2000" dirty="0" smtClean="0"/>
              <a:t>l'incapacité) de 1990 à 2015</a:t>
            </a:r>
          </a:p>
        </p:txBody>
      </p:sp>
      <p:sp>
        <p:nvSpPr>
          <p:cNvPr id="6" name="Rectangle à coins arrondis 5"/>
          <p:cNvSpPr/>
          <p:nvPr/>
        </p:nvSpPr>
        <p:spPr>
          <a:xfrm>
            <a:off x="234950" y="3797300"/>
            <a:ext cx="1257300" cy="17145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457200" y="3148568"/>
            <a:ext cx="698178" cy="369332"/>
          </a:xfrm>
          <a:prstGeom prst="rect">
            <a:avLst/>
          </a:prstGeom>
          <a:noFill/>
        </p:spPr>
        <p:txBody>
          <a:bodyPr wrap="none" rtlCol="0">
            <a:spAutoFit/>
          </a:bodyPr>
          <a:lstStyle/>
          <a:p>
            <a:r>
              <a:rPr lang="fr-FR" dirty="0" smtClean="0"/>
              <a:t>1990</a:t>
            </a:r>
            <a:endParaRPr lang="fr-FR" dirty="0"/>
          </a:p>
        </p:txBody>
      </p:sp>
      <p:sp>
        <p:nvSpPr>
          <p:cNvPr id="9" name="ZoneTexte 8"/>
          <p:cNvSpPr txBox="1"/>
          <p:nvPr/>
        </p:nvSpPr>
        <p:spPr>
          <a:xfrm>
            <a:off x="2476500" y="3148568"/>
            <a:ext cx="698178" cy="369332"/>
          </a:xfrm>
          <a:prstGeom prst="rect">
            <a:avLst/>
          </a:prstGeom>
          <a:noFill/>
        </p:spPr>
        <p:txBody>
          <a:bodyPr wrap="none" rtlCol="0">
            <a:spAutoFit/>
          </a:bodyPr>
          <a:lstStyle/>
          <a:p>
            <a:r>
              <a:rPr lang="fr-FR" dirty="0" smtClean="0"/>
              <a:t>2005</a:t>
            </a:r>
            <a:endParaRPr lang="fr-FR" dirty="0"/>
          </a:p>
        </p:txBody>
      </p:sp>
      <p:sp>
        <p:nvSpPr>
          <p:cNvPr id="10" name="ZoneTexte 9"/>
          <p:cNvSpPr txBox="1"/>
          <p:nvPr/>
        </p:nvSpPr>
        <p:spPr>
          <a:xfrm>
            <a:off x="6178550" y="3153886"/>
            <a:ext cx="698178" cy="369332"/>
          </a:xfrm>
          <a:prstGeom prst="rect">
            <a:avLst/>
          </a:prstGeom>
          <a:noFill/>
        </p:spPr>
        <p:txBody>
          <a:bodyPr wrap="none" rtlCol="0">
            <a:spAutoFit/>
          </a:bodyPr>
          <a:lstStyle/>
          <a:p>
            <a:r>
              <a:rPr lang="fr-FR" dirty="0" smtClean="0"/>
              <a:t>2015</a:t>
            </a:r>
            <a:endParaRPr lang="fr-FR" dirty="0"/>
          </a:p>
        </p:txBody>
      </p:sp>
      <p:grpSp>
        <p:nvGrpSpPr>
          <p:cNvPr id="16" name="Grouper 15"/>
          <p:cNvGrpSpPr/>
          <p:nvPr/>
        </p:nvGrpSpPr>
        <p:grpSpPr>
          <a:xfrm>
            <a:off x="1492250" y="3505200"/>
            <a:ext cx="5632450" cy="377825"/>
            <a:chOff x="1492250" y="3505200"/>
            <a:chExt cx="5632450" cy="377825"/>
          </a:xfrm>
        </p:grpSpPr>
        <p:sp>
          <p:nvSpPr>
            <p:cNvPr id="7" name="Rectangle à coins arrondis 6"/>
            <p:cNvSpPr/>
            <p:nvPr/>
          </p:nvSpPr>
          <p:spPr>
            <a:xfrm>
              <a:off x="5867400" y="3505200"/>
              <a:ext cx="1257300" cy="17145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5" name="Grouper 14"/>
            <p:cNvGrpSpPr/>
            <p:nvPr/>
          </p:nvGrpSpPr>
          <p:grpSpPr>
            <a:xfrm>
              <a:off x="1492250" y="3505200"/>
              <a:ext cx="1924050" cy="377825"/>
              <a:chOff x="1492250" y="3505200"/>
              <a:chExt cx="1924050" cy="377825"/>
            </a:xfrm>
          </p:grpSpPr>
          <p:sp>
            <p:nvSpPr>
              <p:cNvPr id="5" name="Rectangle à coins arrondis 4"/>
              <p:cNvSpPr/>
              <p:nvPr/>
            </p:nvSpPr>
            <p:spPr>
              <a:xfrm>
                <a:off x="2159000" y="3505200"/>
                <a:ext cx="1257300" cy="17145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 name="Connecteur droit avec flèche 11"/>
              <p:cNvCxnSpPr>
                <a:stCxn id="6" idx="3"/>
              </p:cNvCxnSpPr>
              <p:nvPr/>
            </p:nvCxnSpPr>
            <p:spPr>
              <a:xfrm flipV="1">
                <a:off x="1492250" y="3589867"/>
                <a:ext cx="666750" cy="2931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14" name="Connecteur droit avec flèche 13"/>
            <p:cNvCxnSpPr>
              <a:endCxn id="7" idx="1"/>
            </p:cNvCxnSpPr>
            <p:nvPr/>
          </p:nvCxnSpPr>
          <p:spPr>
            <a:xfrm>
              <a:off x="5223933" y="3589867"/>
              <a:ext cx="643467" cy="10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588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solidFill>
                  <a:srgbClr val="000000"/>
                </a:solidFill>
              </a:rPr>
              <a:t>Global </a:t>
            </a:r>
            <a:r>
              <a:rPr lang="fr-FR" sz="3600" dirty="0" err="1">
                <a:solidFill>
                  <a:srgbClr val="000000"/>
                </a:solidFill>
              </a:rPr>
              <a:t>Burden</a:t>
            </a:r>
            <a:r>
              <a:rPr lang="fr-FR" sz="3600" dirty="0">
                <a:solidFill>
                  <a:srgbClr val="000000"/>
                </a:solidFill>
              </a:rPr>
              <a:t> of </a:t>
            </a:r>
            <a:r>
              <a:rPr lang="fr-FR" sz="3600" dirty="0" err="1">
                <a:solidFill>
                  <a:srgbClr val="000000"/>
                </a:solidFill>
              </a:rPr>
              <a:t>Disease</a:t>
            </a:r>
            <a:r>
              <a:rPr lang="fr-FR" sz="3600" dirty="0">
                <a:solidFill>
                  <a:srgbClr val="000000"/>
                </a:solidFill>
              </a:rPr>
              <a:t> 1990-2015 </a:t>
            </a:r>
            <a:r>
              <a:rPr lang="fr-FR" sz="3600" dirty="0" err="1" smtClean="0">
                <a:solidFill>
                  <a:srgbClr val="000000"/>
                </a:solidFill>
              </a:rPr>
              <a:t>Risk</a:t>
            </a:r>
            <a:r>
              <a:rPr lang="fr-FR" sz="3600" dirty="0" smtClean="0">
                <a:solidFill>
                  <a:srgbClr val="000000"/>
                </a:solidFill>
              </a:rPr>
              <a:t> </a:t>
            </a:r>
            <a:r>
              <a:rPr lang="fr-FR" sz="3600" dirty="0" err="1">
                <a:solidFill>
                  <a:srgbClr val="000000"/>
                </a:solidFill>
              </a:rPr>
              <a:t>Factors</a:t>
            </a:r>
            <a:r>
              <a:rPr lang="fr-FR" sz="3600" dirty="0">
                <a:solidFill>
                  <a:srgbClr val="000000"/>
                </a:solidFill>
              </a:rPr>
              <a:t> </a:t>
            </a:r>
            <a:r>
              <a:rPr lang="fr-FR" sz="3600" dirty="0" err="1" smtClean="0">
                <a:solidFill>
                  <a:srgbClr val="000000"/>
                </a:solidFill>
              </a:rPr>
              <a:t>Collaborators</a:t>
            </a:r>
            <a:endParaRPr lang="fr-FR" sz="3600" dirty="0">
              <a:solidFill>
                <a:srgbClr val="000000"/>
              </a:solidFill>
            </a:endParaRPr>
          </a:p>
        </p:txBody>
      </p:sp>
      <p:pic>
        <p:nvPicPr>
          <p:cNvPr id="3" name="Image 2" descr="GBD 2017 countri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90800"/>
            <a:ext cx="8826500" cy="4127500"/>
          </a:xfrm>
          <a:prstGeom prst="rect">
            <a:avLst/>
          </a:prstGeom>
          <a:ln>
            <a:noFill/>
          </a:ln>
          <a:effectLst>
            <a:outerShdw blurRad="190500" algn="tl" rotWithShape="0">
              <a:srgbClr val="000000">
                <a:alpha val="70000"/>
              </a:srgbClr>
            </a:outerShdw>
          </a:effectLst>
        </p:spPr>
      </p:pic>
      <p:sp>
        <p:nvSpPr>
          <p:cNvPr id="4" name="Espace réservé du contenu 3"/>
          <p:cNvSpPr txBox="1">
            <a:spLocks/>
          </p:cNvSpPr>
          <p:nvPr/>
        </p:nvSpPr>
        <p:spPr>
          <a:xfrm>
            <a:off x="291964" y="1536175"/>
            <a:ext cx="8574667" cy="91916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000" dirty="0"/>
              <a:t>Principaux facteurs de risque </a:t>
            </a:r>
            <a:r>
              <a:rPr lang="fr-FR" sz="2000" dirty="0" smtClean="0"/>
              <a:t>d’accroissement des années </a:t>
            </a:r>
            <a:r>
              <a:rPr lang="fr-FR" sz="2000" dirty="0"/>
              <a:t>de vie corrigées de </a:t>
            </a:r>
            <a:r>
              <a:rPr lang="fr-FR" sz="2000" dirty="0" smtClean="0"/>
              <a:t>l’incapacité selon la localisation</a:t>
            </a:r>
          </a:p>
        </p:txBody>
      </p:sp>
      <p:sp>
        <p:nvSpPr>
          <p:cNvPr id="6" name="Rectangle à coins arrondis 5"/>
          <p:cNvSpPr/>
          <p:nvPr/>
        </p:nvSpPr>
        <p:spPr>
          <a:xfrm>
            <a:off x="127000" y="2819400"/>
            <a:ext cx="1936750" cy="7620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127000" y="3994727"/>
            <a:ext cx="4216400" cy="966739"/>
          </a:xfrm>
          <a:prstGeom prst="roundRect">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28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138"/>
            <a:ext cx="8229600" cy="1143000"/>
          </a:xfrm>
        </p:spPr>
        <p:txBody>
          <a:bodyPr>
            <a:normAutofit fontScale="90000"/>
          </a:bodyPr>
          <a:lstStyle/>
          <a:p>
            <a:r>
              <a:rPr lang="fr-FR" dirty="0" smtClean="0"/>
              <a:t>Palmarès thématique 1990-2016</a:t>
            </a:r>
            <a:endParaRPr lang="fr-FR" dirty="0"/>
          </a:p>
        </p:txBody>
      </p:sp>
      <p:sp>
        <p:nvSpPr>
          <p:cNvPr id="3" name="Espace réservé du contenu 2"/>
          <p:cNvSpPr>
            <a:spLocks noGrp="1"/>
          </p:cNvSpPr>
          <p:nvPr>
            <p:ph idx="1"/>
          </p:nvPr>
        </p:nvSpPr>
        <p:spPr>
          <a:xfrm>
            <a:off x="804624" y="1313903"/>
            <a:ext cx="7534752" cy="5336836"/>
          </a:xfrm>
        </p:spPr>
        <p:txBody>
          <a:bodyPr>
            <a:normAutofit fontScale="92500" lnSpcReduction="10000"/>
          </a:bodyPr>
          <a:lstStyle/>
          <a:p>
            <a:pPr marL="0" indent="0">
              <a:buNone/>
              <a:defRPr/>
            </a:pPr>
            <a:r>
              <a:rPr lang="fr-FR" sz="1800" b="1" dirty="0" smtClean="0">
                <a:solidFill>
                  <a:srgbClr val="BA0000"/>
                </a:solidFill>
              </a:rPr>
              <a:t>Études épidémiologiques</a:t>
            </a:r>
          </a:p>
          <a:p>
            <a:pPr>
              <a:defRPr/>
            </a:pPr>
            <a:r>
              <a:rPr lang="fr-FR" sz="1800" dirty="0" smtClean="0">
                <a:solidFill>
                  <a:srgbClr val="C00000"/>
                </a:solidFill>
              </a:rPr>
              <a:t>1990	</a:t>
            </a:r>
            <a:r>
              <a:rPr lang="fr-FR" sz="1800" dirty="0">
                <a:solidFill>
                  <a:srgbClr val="C00000"/>
                </a:solidFill>
              </a:rPr>
              <a:t>	Méta-analyse des études d’observation </a:t>
            </a:r>
            <a:r>
              <a:rPr lang="fr-FR" sz="1800" dirty="0" smtClean="0">
                <a:solidFill>
                  <a:srgbClr val="C00000"/>
                </a:solidFill>
              </a:rPr>
              <a:t>(</a:t>
            </a:r>
            <a:r>
              <a:rPr lang="fr-FR" sz="1800" dirty="0" err="1" smtClean="0">
                <a:solidFill>
                  <a:srgbClr val="C00000"/>
                </a:solidFill>
              </a:rPr>
              <a:t>MacMahon</a:t>
            </a:r>
            <a:r>
              <a:rPr lang="fr-FR" sz="1800" dirty="0" smtClean="0">
                <a:solidFill>
                  <a:srgbClr val="C00000"/>
                </a:solidFill>
              </a:rPr>
              <a:t>)</a:t>
            </a:r>
          </a:p>
          <a:p>
            <a:pPr>
              <a:defRPr/>
            </a:pPr>
            <a:r>
              <a:rPr lang="fr-FR" sz="1800" dirty="0" smtClean="0">
                <a:solidFill>
                  <a:srgbClr val="C00000"/>
                </a:solidFill>
              </a:rPr>
              <a:t>2002</a:t>
            </a:r>
            <a:r>
              <a:rPr lang="fr-FR" sz="1800" dirty="0">
                <a:solidFill>
                  <a:srgbClr val="C00000"/>
                </a:solidFill>
              </a:rPr>
              <a:t>		Méta-</a:t>
            </a:r>
            <a:r>
              <a:rPr lang="fr-FR" sz="1800" dirty="0" smtClean="0">
                <a:solidFill>
                  <a:srgbClr val="C00000"/>
                </a:solidFill>
              </a:rPr>
              <a:t>analyse des études d’observation (</a:t>
            </a:r>
            <a:r>
              <a:rPr lang="fr-FR" sz="1800" dirty="0" err="1" smtClean="0">
                <a:solidFill>
                  <a:srgbClr val="C00000"/>
                </a:solidFill>
              </a:rPr>
              <a:t>Lewington</a:t>
            </a:r>
            <a:r>
              <a:rPr lang="fr-FR" sz="1800" dirty="0" smtClean="0">
                <a:solidFill>
                  <a:srgbClr val="C00000"/>
                </a:solidFill>
              </a:rPr>
              <a:t>)</a:t>
            </a:r>
          </a:p>
          <a:p>
            <a:pPr>
              <a:defRPr/>
            </a:pPr>
            <a:r>
              <a:rPr lang="fr-FR" sz="1800" dirty="0" smtClean="0">
                <a:solidFill>
                  <a:srgbClr val="C00000"/>
                </a:solidFill>
              </a:rPr>
              <a:t>2007		</a:t>
            </a:r>
            <a:r>
              <a:rPr lang="fr-FR" sz="1800" dirty="0">
                <a:solidFill>
                  <a:srgbClr val="C00000"/>
                </a:solidFill>
              </a:rPr>
              <a:t>Méta-</a:t>
            </a:r>
            <a:r>
              <a:rPr lang="fr-FR" sz="1800" dirty="0" smtClean="0">
                <a:solidFill>
                  <a:srgbClr val="C00000"/>
                </a:solidFill>
              </a:rPr>
              <a:t>analyse sur l’HTA masquée (</a:t>
            </a:r>
            <a:r>
              <a:rPr lang="fr-FR" sz="1800" dirty="0" err="1" smtClean="0">
                <a:solidFill>
                  <a:srgbClr val="C00000"/>
                </a:solidFill>
              </a:rPr>
              <a:t>Fagard</a:t>
            </a:r>
            <a:r>
              <a:rPr lang="fr-FR" sz="1800" dirty="0" smtClean="0">
                <a:solidFill>
                  <a:srgbClr val="C00000"/>
                </a:solidFill>
              </a:rPr>
              <a:t>)</a:t>
            </a:r>
            <a:endParaRPr lang="fr-FR" sz="1800" dirty="0">
              <a:solidFill>
                <a:srgbClr val="C00000"/>
              </a:solidFill>
            </a:endParaRPr>
          </a:p>
          <a:p>
            <a:pPr>
              <a:defRPr/>
            </a:pPr>
            <a:r>
              <a:rPr lang="fr-FR" sz="1800" dirty="0" smtClean="0">
                <a:solidFill>
                  <a:srgbClr val="BA0000"/>
                </a:solidFill>
              </a:rPr>
              <a:t>2016</a:t>
            </a:r>
            <a:r>
              <a:rPr lang="fr-FR" sz="1800" dirty="0">
                <a:solidFill>
                  <a:srgbClr val="BA0000"/>
                </a:solidFill>
              </a:rPr>
              <a:t>		Global </a:t>
            </a:r>
            <a:r>
              <a:rPr lang="fr-FR" sz="1800" dirty="0" err="1">
                <a:solidFill>
                  <a:srgbClr val="BA0000"/>
                </a:solidFill>
              </a:rPr>
              <a:t>Burden</a:t>
            </a:r>
            <a:r>
              <a:rPr lang="fr-FR" sz="1800" dirty="0">
                <a:solidFill>
                  <a:srgbClr val="BA0000"/>
                </a:solidFill>
              </a:rPr>
              <a:t> of </a:t>
            </a:r>
            <a:r>
              <a:rPr lang="fr-FR" sz="1800" dirty="0" err="1" smtClean="0">
                <a:solidFill>
                  <a:srgbClr val="BA0000"/>
                </a:solidFill>
              </a:rPr>
              <a:t>Disease</a:t>
            </a:r>
            <a:r>
              <a:rPr lang="fr-FR" sz="1800" dirty="0" smtClean="0">
                <a:solidFill>
                  <a:srgbClr val="BA0000"/>
                </a:solidFill>
              </a:rPr>
              <a:t> 1990</a:t>
            </a:r>
            <a:r>
              <a:rPr lang="fr-FR" sz="1800" dirty="0">
                <a:solidFill>
                  <a:srgbClr val="BA0000"/>
                </a:solidFill>
              </a:rPr>
              <a:t>-</a:t>
            </a:r>
            <a:r>
              <a:rPr lang="fr-FR" sz="1800" dirty="0" smtClean="0">
                <a:solidFill>
                  <a:srgbClr val="BA0000"/>
                </a:solidFill>
              </a:rPr>
              <a:t>2015 (</a:t>
            </a:r>
            <a:r>
              <a:rPr lang="fr-FR" sz="1800" dirty="0" err="1" smtClean="0">
                <a:solidFill>
                  <a:srgbClr val="BA0000"/>
                </a:solidFill>
              </a:rPr>
              <a:t>Risk</a:t>
            </a:r>
            <a:r>
              <a:rPr lang="fr-FR" sz="1800" dirty="0" smtClean="0">
                <a:solidFill>
                  <a:srgbClr val="BA0000"/>
                </a:solidFill>
              </a:rPr>
              <a:t> </a:t>
            </a:r>
            <a:r>
              <a:rPr lang="fr-FR" sz="1800" dirty="0" err="1" smtClean="0">
                <a:solidFill>
                  <a:srgbClr val="BA0000"/>
                </a:solidFill>
              </a:rPr>
              <a:t>Factors</a:t>
            </a:r>
            <a:r>
              <a:rPr lang="fr-FR" sz="1800" dirty="0" smtClean="0">
                <a:solidFill>
                  <a:srgbClr val="BA0000"/>
                </a:solidFill>
              </a:rPr>
              <a:t> Coll.)</a:t>
            </a:r>
          </a:p>
          <a:p>
            <a:pPr>
              <a:defRPr/>
            </a:pPr>
            <a:endParaRPr lang="fr-FR" sz="1800" dirty="0" smtClean="0"/>
          </a:p>
          <a:p>
            <a:pPr marL="0" indent="0">
              <a:buNone/>
              <a:defRPr/>
            </a:pPr>
            <a:r>
              <a:rPr lang="fr-FR" sz="1800" dirty="0" smtClean="0"/>
              <a:t>HTA systolique isolée et HTA chez les personnes âgées</a:t>
            </a:r>
            <a:endParaRPr lang="fr-FR" sz="1800" dirty="0"/>
          </a:p>
          <a:p>
            <a:pPr>
              <a:defRPr/>
            </a:pPr>
            <a:r>
              <a:rPr lang="fr-FR" sz="1800" dirty="0" smtClean="0">
                <a:solidFill>
                  <a:srgbClr val="47757E"/>
                </a:solidFill>
              </a:rPr>
              <a:t>1992		SHEP</a:t>
            </a:r>
            <a:r>
              <a:rPr lang="fr-FR" sz="1800" dirty="0" smtClean="0"/>
              <a:t>						</a:t>
            </a:r>
          </a:p>
          <a:p>
            <a:pPr>
              <a:defRPr/>
            </a:pPr>
            <a:r>
              <a:rPr lang="fr-FR" sz="1800" dirty="0" smtClean="0">
                <a:solidFill>
                  <a:srgbClr val="47757E"/>
                </a:solidFill>
              </a:rPr>
              <a:t>1997</a:t>
            </a:r>
            <a:r>
              <a:rPr lang="fr-FR" sz="1800" dirty="0">
                <a:solidFill>
                  <a:srgbClr val="47757E"/>
                </a:solidFill>
              </a:rPr>
              <a:t>	</a:t>
            </a:r>
            <a:r>
              <a:rPr lang="fr-FR" sz="1800" dirty="0" smtClean="0">
                <a:solidFill>
                  <a:srgbClr val="47757E"/>
                </a:solidFill>
              </a:rPr>
              <a:t>	SYST-EUR</a:t>
            </a:r>
          </a:p>
          <a:p>
            <a:pPr>
              <a:defRPr/>
            </a:pPr>
            <a:r>
              <a:rPr lang="fr-FR" sz="1800" dirty="0" smtClean="0">
                <a:solidFill>
                  <a:srgbClr val="47757E"/>
                </a:solidFill>
              </a:rPr>
              <a:t>2008</a:t>
            </a:r>
            <a:r>
              <a:rPr lang="fr-FR" sz="1800" dirty="0">
                <a:solidFill>
                  <a:srgbClr val="47757E"/>
                </a:solidFill>
              </a:rPr>
              <a:t>		</a:t>
            </a:r>
            <a:r>
              <a:rPr lang="fr-FR" sz="1800" dirty="0" smtClean="0">
                <a:solidFill>
                  <a:srgbClr val="47757E"/>
                </a:solidFill>
              </a:rPr>
              <a:t>HYVET</a:t>
            </a:r>
          </a:p>
          <a:p>
            <a:pPr>
              <a:defRPr/>
            </a:pPr>
            <a:endParaRPr lang="fr-FR" sz="1800" dirty="0"/>
          </a:p>
          <a:p>
            <a:pPr marL="0" indent="0">
              <a:buNone/>
              <a:defRPr/>
            </a:pPr>
            <a:r>
              <a:rPr lang="fr-FR" sz="1800" dirty="0" smtClean="0"/>
              <a:t>Cibles de pression artérielle</a:t>
            </a:r>
          </a:p>
          <a:p>
            <a:pPr>
              <a:defRPr/>
            </a:pPr>
            <a:r>
              <a:rPr lang="fr-FR" sz="1800" dirty="0" smtClean="0">
                <a:solidFill>
                  <a:srgbClr val="47757E"/>
                </a:solidFill>
              </a:rPr>
              <a:t>1998		HOT						</a:t>
            </a:r>
          </a:p>
          <a:p>
            <a:pPr>
              <a:defRPr/>
            </a:pPr>
            <a:r>
              <a:rPr lang="fr-FR" sz="1800" dirty="0" smtClean="0">
                <a:solidFill>
                  <a:srgbClr val="3366FF"/>
                </a:solidFill>
              </a:rPr>
              <a:t>2015</a:t>
            </a:r>
            <a:r>
              <a:rPr lang="fr-FR" sz="1800" dirty="0">
                <a:solidFill>
                  <a:srgbClr val="3366FF"/>
                </a:solidFill>
              </a:rPr>
              <a:t>	</a:t>
            </a:r>
            <a:r>
              <a:rPr lang="fr-FR" sz="1800" dirty="0" smtClean="0">
                <a:solidFill>
                  <a:srgbClr val="3366FF"/>
                </a:solidFill>
              </a:rPr>
              <a:t>	SPRINT</a:t>
            </a:r>
          </a:p>
          <a:p>
            <a:pPr>
              <a:defRPr/>
            </a:pPr>
            <a:endParaRPr lang="fr-FR" sz="1800" dirty="0" smtClean="0"/>
          </a:p>
          <a:p>
            <a:pPr marL="0" indent="0">
              <a:buNone/>
              <a:defRPr/>
            </a:pPr>
            <a:r>
              <a:rPr lang="fr-FR" sz="1800" dirty="0" smtClean="0"/>
              <a:t>Cibles de pression artérielle chez les diabétiques</a:t>
            </a:r>
            <a:endParaRPr lang="fr-FR" sz="1800" dirty="0"/>
          </a:p>
          <a:p>
            <a:pPr>
              <a:defRPr/>
            </a:pPr>
            <a:r>
              <a:rPr lang="fr-FR" sz="1800" dirty="0"/>
              <a:t>1998		UKPDS-</a:t>
            </a:r>
            <a:r>
              <a:rPr lang="fr-FR" sz="1800" dirty="0" smtClean="0"/>
              <a:t>38	</a:t>
            </a:r>
            <a:r>
              <a:rPr lang="fr-FR" sz="1800" dirty="0" smtClean="0">
                <a:solidFill>
                  <a:srgbClr val="C00000"/>
                </a:solidFill>
              </a:rPr>
              <a:t>			</a:t>
            </a:r>
            <a:r>
              <a:rPr lang="fr-FR" sz="1800" dirty="0" smtClean="0">
                <a:solidFill>
                  <a:srgbClr val="000000"/>
                </a:solidFill>
              </a:rPr>
              <a:t>	2008</a:t>
            </a:r>
            <a:r>
              <a:rPr lang="fr-FR" sz="1800" dirty="0">
                <a:solidFill>
                  <a:srgbClr val="000000"/>
                </a:solidFill>
              </a:rPr>
              <a:t>	</a:t>
            </a:r>
            <a:r>
              <a:rPr lang="fr-FR" sz="1800" dirty="0" smtClean="0">
                <a:solidFill>
                  <a:srgbClr val="000000"/>
                </a:solidFill>
              </a:rPr>
              <a:t>UKPDS </a:t>
            </a:r>
            <a:r>
              <a:rPr lang="fr-FR" sz="1800" dirty="0">
                <a:solidFill>
                  <a:srgbClr val="000000"/>
                </a:solidFill>
              </a:rPr>
              <a:t>long-</a:t>
            </a:r>
            <a:r>
              <a:rPr lang="fr-FR" sz="1800" dirty="0" err="1" smtClean="0">
                <a:solidFill>
                  <a:srgbClr val="000000"/>
                </a:solidFill>
              </a:rPr>
              <a:t>term</a:t>
            </a:r>
            <a:endParaRPr lang="fr-FR" sz="1800" dirty="0" smtClean="0">
              <a:solidFill>
                <a:srgbClr val="000000"/>
              </a:solidFill>
            </a:endParaRPr>
          </a:p>
          <a:p>
            <a:pPr>
              <a:defRPr/>
            </a:pPr>
            <a:r>
              <a:rPr lang="fr-FR" sz="1800" dirty="0" smtClean="0"/>
              <a:t>2010		ACCORD</a:t>
            </a:r>
            <a:endParaRPr lang="fr-FR" sz="1800" dirty="0"/>
          </a:p>
        </p:txBody>
      </p:sp>
      <p:sp>
        <p:nvSpPr>
          <p:cNvPr id="4" name="Accolade fermante 3"/>
          <p:cNvSpPr/>
          <p:nvPr/>
        </p:nvSpPr>
        <p:spPr>
          <a:xfrm>
            <a:off x="3703582" y="3315613"/>
            <a:ext cx="394131" cy="1676573"/>
          </a:xfrm>
          <a:prstGeom prst="rightBrace">
            <a:avLst>
              <a:gd name="adj1" fmla="val 8333"/>
              <a:gd name="adj2" fmla="val 49254"/>
            </a:avLst>
          </a:prstGeom>
          <a:ln>
            <a:solidFill>
              <a:srgbClr val="7AA39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ZoneTexte 4"/>
          <p:cNvSpPr txBox="1"/>
          <p:nvPr/>
        </p:nvSpPr>
        <p:spPr>
          <a:xfrm>
            <a:off x="4673274" y="3565847"/>
            <a:ext cx="3084724" cy="923330"/>
          </a:xfrm>
          <a:prstGeom prst="rect">
            <a:avLst/>
          </a:prstGeom>
          <a:noFill/>
        </p:spPr>
        <p:txBody>
          <a:bodyPr wrap="none" rtlCol="0">
            <a:spAutoFit/>
          </a:bodyPr>
          <a:lstStyle/>
          <a:p>
            <a:pPr algn="ctr"/>
            <a:r>
              <a:rPr lang="fr-FR" dirty="0" smtClean="0"/>
              <a:t>Ces études seront abordées </a:t>
            </a:r>
          </a:p>
          <a:p>
            <a:pPr algn="ctr"/>
            <a:r>
              <a:rPr lang="fr-FR" dirty="0" smtClean="0"/>
              <a:t>par Dr Pierre </a:t>
            </a:r>
            <a:r>
              <a:rPr lang="fr-FR" dirty="0" err="1" smtClean="0"/>
              <a:t>Larochelle</a:t>
            </a:r>
            <a:r>
              <a:rPr lang="fr-FR" dirty="0" smtClean="0"/>
              <a:t> </a:t>
            </a:r>
          </a:p>
          <a:p>
            <a:pPr algn="ctr"/>
            <a:r>
              <a:rPr lang="fr-FR" dirty="0" smtClean="0"/>
              <a:t>en fin d’après-midi</a:t>
            </a:r>
            <a:endParaRPr lang="fr-FR" dirty="0"/>
          </a:p>
        </p:txBody>
      </p:sp>
    </p:spTree>
    <p:extLst>
      <p:ext uri="{BB962C8B-B14F-4D97-AF65-F5344CB8AC3E}">
        <p14:creationId xmlns:p14="http://schemas.microsoft.com/office/powerpoint/2010/main" val="2244809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solidFill>
                  <a:srgbClr val="000000"/>
                </a:solidFill>
              </a:rPr>
              <a:t>Global </a:t>
            </a:r>
            <a:r>
              <a:rPr lang="fr-FR" sz="3600" dirty="0" err="1">
                <a:solidFill>
                  <a:srgbClr val="000000"/>
                </a:solidFill>
              </a:rPr>
              <a:t>Burden</a:t>
            </a:r>
            <a:r>
              <a:rPr lang="fr-FR" sz="3600" dirty="0">
                <a:solidFill>
                  <a:srgbClr val="000000"/>
                </a:solidFill>
              </a:rPr>
              <a:t> of </a:t>
            </a:r>
            <a:r>
              <a:rPr lang="fr-FR" sz="3600" dirty="0" err="1">
                <a:solidFill>
                  <a:srgbClr val="000000"/>
                </a:solidFill>
              </a:rPr>
              <a:t>Disease</a:t>
            </a:r>
            <a:r>
              <a:rPr lang="fr-FR" sz="3600" dirty="0">
                <a:solidFill>
                  <a:srgbClr val="000000"/>
                </a:solidFill>
              </a:rPr>
              <a:t> 1990-2015 </a:t>
            </a:r>
            <a:r>
              <a:rPr lang="fr-FR" sz="3600" dirty="0" err="1">
                <a:solidFill>
                  <a:srgbClr val="000000"/>
                </a:solidFill>
              </a:rPr>
              <a:t>Risk</a:t>
            </a:r>
            <a:r>
              <a:rPr lang="fr-FR" sz="3600" dirty="0">
                <a:solidFill>
                  <a:srgbClr val="000000"/>
                </a:solidFill>
              </a:rPr>
              <a:t> </a:t>
            </a:r>
            <a:r>
              <a:rPr lang="fr-FR" sz="3600" dirty="0" err="1">
                <a:solidFill>
                  <a:srgbClr val="000000"/>
                </a:solidFill>
              </a:rPr>
              <a:t>Factors</a:t>
            </a:r>
            <a:r>
              <a:rPr lang="fr-FR" sz="3600" dirty="0">
                <a:solidFill>
                  <a:srgbClr val="000000"/>
                </a:solidFill>
              </a:rPr>
              <a:t> </a:t>
            </a:r>
            <a:r>
              <a:rPr lang="fr-FR" sz="3600" dirty="0" err="1">
                <a:solidFill>
                  <a:srgbClr val="000000"/>
                </a:solidFill>
              </a:rPr>
              <a:t>Collaborators</a:t>
            </a:r>
            <a:endParaRPr lang="fr-FR" sz="3600" dirty="0"/>
          </a:p>
        </p:txBody>
      </p:sp>
      <p:sp>
        <p:nvSpPr>
          <p:cNvPr id="3" name="Espace réservé du contenu 2"/>
          <p:cNvSpPr>
            <a:spLocks noGrp="1"/>
          </p:cNvSpPr>
          <p:nvPr>
            <p:ph idx="1"/>
          </p:nvPr>
        </p:nvSpPr>
        <p:spPr/>
        <p:txBody>
          <a:bodyPr>
            <a:normAutofit lnSpcReduction="10000"/>
          </a:bodyPr>
          <a:lstStyle/>
          <a:p>
            <a:pPr marL="0" indent="0">
              <a:spcBef>
                <a:spcPts val="1200"/>
              </a:spcBef>
              <a:buNone/>
            </a:pPr>
            <a:r>
              <a:rPr lang="fr-FR" dirty="0"/>
              <a:t>Le facteur de risque </a:t>
            </a:r>
            <a:r>
              <a:rPr lang="fr-FR" dirty="0" smtClean="0"/>
              <a:t>le </a:t>
            </a:r>
            <a:r>
              <a:rPr lang="fr-FR" dirty="0"/>
              <a:t>plus important à l'échelle mondiale est la </a:t>
            </a:r>
            <a:r>
              <a:rPr lang="fr-FR" dirty="0">
                <a:solidFill>
                  <a:srgbClr val="BA0000"/>
                </a:solidFill>
              </a:rPr>
              <a:t>pression artérielle systolique</a:t>
            </a:r>
            <a:r>
              <a:rPr lang="fr-FR" dirty="0"/>
              <a:t> élevée.</a:t>
            </a:r>
            <a:endParaRPr lang="fr-FR" dirty="0" smtClean="0"/>
          </a:p>
          <a:p>
            <a:pPr marL="0" indent="0">
              <a:spcBef>
                <a:spcPts val="1200"/>
              </a:spcBef>
              <a:buNone/>
            </a:pPr>
            <a:r>
              <a:rPr lang="en-US" dirty="0" smtClean="0"/>
              <a:t>“The </a:t>
            </a:r>
            <a:r>
              <a:rPr lang="en-US" dirty="0"/>
              <a:t>large potential gain in global health that we estimate if an optimal blood pressure was to be achieved suggests that further studies of blood pressure in people younger than 60 years of age remains an important area for investigation</a:t>
            </a:r>
            <a:r>
              <a:rPr lang="en-US" dirty="0" smtClean="0"/>
              <a:t>.”</a:t>
            </a:r>
            <a:endParaRPr lang="fr-FR" dirty="0"/>
          </a:p>
        </p:txBody>
      </p:sp>
    </p:spTree>
    <p:extLst>
      <p:ext uri="{BB962C8B-B14F-4D97-AF65-F5344CB8AC3E}">
        <p14:creationId xmlns:p14="http://schemas.microsoft.com/office/powerpoint/2010/main" val="3634240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2016</a:t>
            </a:r>
            <a:endParaRPr lang="fr-FR" b="1" dirty="0"/>
          </a:p>
        </p:txBody>
      </p:sp>
      <p:sp>
        <p:nvSpPr>
          <p:cNvPr id="3" name="Espace réservé du contenu 2"/>
          <p:cNvSpPr>
            <a:spLocks noGrp="1"/>
          </p:cNvSpPr>
          <p:nvPr>
            <p:ph idx="1"/>
          </p:nvPr>
        </p:nvSpPr>
        <p:spPr>
          <a:xfrm>
            <a:off x="533400" y="1253851"/>
            <a:ext cx="8229600" cy="1511300"/>
          </a:xfrm>
        </p:spPr>
        <p:txBody>
          <a:bodyPr/>
          <a:lstStyle/>
          <a:p>
            <a:pPr marL="0" indent="0" algn="ctr">
              <a:buNone/>
            </a:pPr>
            <a:r>
              <a:rPr lang="fr-FR" sz="5400" b="1" dirty="0" smtClean="0"/>
              <a:t>« </a:t>
            </a:r>
            <a:r>
              <a:rPr lang="fr-FR" sz="5400" b="1" dirty="0" err="1" smtClean="0"/>
              <a:t>Make</a:t>
            </a:r>
            <a:r>
              <a:rPr lang="fr-FR" sz="5400" b="1" dirty="0" smtClean="0"/>
              <a:t> hypertension </a:t>
            </a:r>
            <a:r>
              <a:rPr lang="is-IS" sz="5400" b="1" dirty="0" smtClean="0"/>
              <a:t>…</a:t>
            </a:r>
            <a:endParaRPr lang="fr-FR" sz="5400" b="1" dirty="0" smtClean="0"/>
          </a:p>
          <a:p>
            <a:pPr marL="0" indent="0" algn="ctr">
              <a:buNone/>
            </a:pPr>
            <a:endParaRPr lang="fr-FR" sz="5400" b="1" dirty="0"/>
          </a:p>
          <a:p>
            <a:pPr marL="0" indent="0" algn="ctr">
              <a:buNone/>
            </a:pPr>
            <a:endParaRPr lang="fr-FR" sz="5400" b="1" dirty="0"/>
          </a:p>
        </p:txBody>
      </p:sp>
      <p:grpSp>
        <p:nvGrpSpPr>
          <p:cNvPr id="7" name="Grouper 6"/>
          <p:cNvGrpSpPr/>
          <p:nvPr/>
        </p:nvGrpSpPr>
        <p:grpSpPr>
          <a:xfrm>
            <a:off x="965200" y="2020455"/>
            <a:ext cx="7366000" cy="4733606"/>
            <a:chOff x="965200" y="2020455"/>
            <a:chExt cx="7366000" cy="4733606"/>
          </a:xfrm>
        </p:grpSpPr>
        <p:pic>
          <p:nvPicPr>
            <p:cNvPr id="6" name="Image 5" descr="TrumpHair.jpg"/>
            <p:cNvPicPr>
              <a:picLocks noChangeAspect="1"/>
            </p:cNvPicPr>
            <p:nvPr/>
          </p:nvPicPr>
          <p:blipFill rotWithShape="1">
            <a:blip r:embed="rId2">
              <a:extLst>
                <a:ext uri="{28A0092B-C50C-407E-A947-70E740481C1C}">
                  <a14:useLocalDpi xmlns:a14="http://schemas.microsoft.com/office/drawing/2010/main" val="0"/>
                </a:ext>
              </a:extLst>
            </a:blip>
            <a:srcRect t="12984" b="12632"/>
            <a:stretch/>
          </p:blipFill>
          <p:spPr>
            <a:xfrm>
              <a:off x="1390130" y="2020455"/>
              <a:ext cx="6363740" cy="4733606"/>
            </a:xfrm>
            <a:prstGeom prst="rect">
              <a:avLst/>
            </a:prstGeom>
          </p:spPr>
        </p:pic>
        <p:sp>
          <p:nvSpPr>
            <p:cNvPr id="5" name="Rectangle 4"/>
            <p:cNvSpPr/>
            <p:nvPr/>
          </p:nvSpPr>
          <p:spPr>
            <a:xfrm>
              <a:off x="965200" y="3170826"/>
              <a:ext cx="7366000" cy="3139321"/>
            </a:xfrm>
            <a:prstGeom prst="rect">
              <a:avLst/>
            </a:prstGeom>
          </p:spPr>
          <p:txBody>
            <a:bodyPr wrap="square">
              <a:spAutoFit/>
            </a:bodyPr>
            <a:lstStyle/>
            <a:p>
              <a:pPr algn="ctr"/>
              <a:r>
                <a:rPr lang="fr-FR" sz="5400" b="1" dirty="0" err="1" smtClean="0"/>
                <a:t>great</a:t>
              </a:r>
              <a:r>
                <a:rPr lang="fr-FR" sz="5400" b="1" dirty="0" smtClean="0"/>
                <a:t> </a:t>
              </a:r>
              <a:r>
                <a:rPr lang="fr-FR" sz="5400" b="1" dirty="0" err="1"/>
                <a:t>a</a:t>
              </a:r>
              <a:r>
                <a:rPr lang="fr-FR" sz="5400" b="1" dirty="0" err="1" smtClean="0"/>
                <a:t>gain</a:t>
              </a:r>
              <a:r>
                <a:rPr lang="fr-FR" sz="5400" b="1" dirty="0" smtClean="0"/>
                <a:t>! »</a:t>
              </a:r>
            </a:p>
            <a:p>
              <a:pPr algn="ctr"/>
              <a:endParaRPr lang="fr-FR" sz="3600" b="1" dirty="0" smtClean="0"/>
            </a:p>
            <a:p>
              <a:pPr algn="ctr"/>
              <a:r>
                <a:rPr lang="fr-FR" sz="3600" b="1" dirty="0" smtClean="0"/>
                <a:t>Clinique</a:t>
              </a:r>
            </a:p>
            <a:p>
              <a:pPr algn="ctr"/>
              <a:r>
                <a:rPr lang="fr-FR" sz="3600" b="1" dirty="0" smtClean="0"/>
                <a:t>Enseignement</a:t>
              </a:r>
            </a:p>
            <a:p>
              <a:pPr algn="ctr"/>
              <a:r>
                <a:rPr lang="fr-FR" sz="3600" b="1" dirty="0" smtClean="0"/>
                <a:t>Recherche</a:t>
              </a:r>
              <a:endParaRPr lang="fr-FR" sz="3600" b="1" dirty="0"/>
            </a:p>
          </p:txBody>
        </p:sp>
      </p:grpSp>
    </p:spTree>
    <p:extLst>
      <p:ext uri="{BB962C8B-B14F-4D97-AF65-F5344CB8AC3E}">
        <p14:creationId xmlns:p14="http://schemas.microsoft.com/office/powerpoint/2010/main" val="215266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122C355-39CA-0649-B010-3C401B039935}" type="slidenum">
              <a:rPr lang="fr-FR" smtClean="0"/>
              <a:pPr>
                <a:defRPr/>
              </a:pPr>
              <a:t>42</a:t>
            </a:fld>
            <a:endParaRPr lang="fr-FR">
              <a:solidFill>
                <a:schemeClr val="tx1"/>
              </a:solidFill>
            </a:endParaRPr>
          </a:p>
        </p:txBody>
      </p:sp>
      <p:sp>
        <p:nvSpPr>
          <p:cNvPr id="7" name="Rectangle 6"/>
          <p:cNvSpPr/>
          <p:nvPr/>
        </p:nvSpPr>
        <p:spPr>
          <a:xfrm>
            <a:off x="3175994" y="5956240"/>
            <a:ext cx="3044423" cy="400110"/>
          </a:xfrm>
          <a:prstGeom prst="rect">
            <a:avLst/>
          </a:prstGeom>
        </p:spPr>
        <p:txBody>
          <a:bodyPr wrap="none">
            <a:spAutoFit/>
          </a:bodyPr>
          <a:lstStyle/>
          <a:p>
            <a:r>
              <a:rPr lang="fr-FR" sz="2000" dirty="0" err="1">
                <a:latin typeface="Arial"/>
                <a:cs typeface="Arial"/>
              </a:rPr>
              <a:t>www.hypertension.qc.ca</a:t>
            </a:r>
            <a:r>
              <a:rPr lang="fr-FR" sz="2000" dirty="0">
                <a:latin typeface="Arial"/>
                <a:cs typeface="Arial"/>
              </a:rPr>
              <a:t>/</a:t>
            </a:r>
          </a:p>
        </p:txBody>
      </p:sp>
      <p:pic>
        <p:nvPicPr>
          <p:cNvPr id="2" name="Image 1" descr="SQH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18" y="1871359"/>
            <a:ext cx="7471774" cy="3349132"/>
          </a:xfrm>
          <a:prstGeom prst="rect">
            <a:avLst/>
          </a:prstGeom>
        </p:spPr>
      </p:pic>
      <p:pic>
        <p:nvPicPr>
          <p:cNvPr id="8" name="Image 7"/>
          <p:cNvPicPr>
            <a:picLocks noChangeAspect="1"/>
          </p:cNvPicPr>
          <p:nvPr/>
        </p:nvPicPr>
        <p:blipFill>
          <a:blip r:embed="rId3"/>
          <a:stretch>
            <a:fillRect/>
          </a:stretch>
        </p:blipFill>
        <p:spPr>
          <a:xfrm>
            <a:off x="171879" y="112466"/>
            <a:ext cx="8800243" cy="1296144"/>
          </a:xfrm>
          <a:prstGeom prst="rect">
            <a:avLst/>
          </a:prstGeom>
        </p:spPr>
      </p:pic>
    </p:spTree>
    <p:extLst>
      <p:ext uri="{BB962C8B-B14F-4D97-AF65-F5344CB8AC3E}">
        <p14:creationId xmlns:p14="http://schemas.microsoft.com/office/powerpoint/2010/main" val="326397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6676"/>
            <a:ext cx="8229600" cy="1143000"/>
          </a:xfrm>
        </p:spPr>
        <p:txBody>
          <a:bodyPr/>
          <a:lstStyle/>
          <a:p>
            <a:r>
              <a:rPr lang="fr-FR" dirty="0" smtClean="0"/>
              <a:t>Palmarès thématique (suite)</a:t>
            </a:r>
            <a:endParaRPr lang="fr-FR" dirty="0"/>
          </a:p>
        </p:txBody>
      </p:sp>
      <p:sp>
        <p:nvSpPr>
          <p:cNvPr id="3" name="Espace réservé du contenu 2"/>
          <p:cNvSpPr>
            <a:spLocks noGrp="1"/>
          </p:cNvSpPr>
          <p:nvPr>
            <p:ph idx="1"/>
          </p:nvPr>
        </p:nvSpPr>
        <p:spPr>
          <a:xfrm>
            <a:off x="324370" y="1116142"/>
            <a:ext cx="8495261" cy="5627558"/>
          </a:xfrm>
        </p:spPr>
        <p:txBody>
          <a:bodyPr>
            <a:normAutofit fontScale="92500" lnSpcReduction="10000"/>
          </a:bodyPr>
          <a:lstStyle/>
          <a:p>
            <a:pPr marL="0" indent="0">
              <a:buNone/>
              <a:defRPr/>
            </a:pPr>
            <a:r>
              <a:rPr lang="fr-FR" sz="1800" i="1" dirty="0" smtClean="0"/>
              <a:t>Méta-analyses des études sur les cibles de pression artérielle</a:t>
            </a:r>
          </a:p>
          <a:p>
            <a:pPr>
              <a:defRPr/>
            </a:pPr>
            <a:r>
              <a:rPr lang="fr-FR" sz="1800" i="1" dirty="0" smtClean="0"/>
              <a:t>2015</a:t>
            </a:r>
            <a:r>
              <a:rPr lang="fr-FR" sz="1800" i="1" dirty="0"/>
              <a:t>		Méta-</a:t>
            </a:r>
            <a:r>
              <a:rPr lang="fr-FR" sz="1800" i="1" dirty="0" smtClean="0"/>
              <a:t>analyses (</a:t>
            </a:r>
            <a:r>
              <a:rPr lang="fr-FR" sz="1800" i="1" dirty="0" err="1" smtClean="0"/>
              <a:t>Xie</a:t>
            </a:r>
            <a:r>
              <a:rPr lang="fr-FR" sz="1800" i="1" dirty="0"/>
              <a:t>, </a:t>
            </a:r>
            <a:r>
              <a:rPr lang="fr-FR" sz="1800" i="1" dirty="0" err="1" smtClean="0"/>
              <a:t>Ettehad</a:t>
            </a:r>
            <a:r>
              <a:rPr lang="fr-FR" sz="1800" i="1" dirty="0" smtClean="0"/>
              <a:t>)</a:t>
            </a:r>
            <a:endParaRPr lang="fr-FR" sz="1800" i="1" dirty="0"/>
          </a:p>
          <a:p>
            <a:pPr>
              <a:defRPr/>
            </a:pPr>
            <a:r>
              <a:rPr lang="fr-FR" sz="1800" i="1" dirty="0" smtClean="0"/>
              <a:t>2016</a:t>
            </a:r>
            <a:r>
              <a:rPr lang="fr-FR" sz="1800" i="1" dirty="0"/>
              <a:t>		Méta-</a:t>
            </a:r>
            <a:r>
              <a:rPr lang="fr-FR" sz="1800" i="1" dirty="0" smtClean="0"/>
              <a:t>analyses (</a:t>
            </a:r>
            <a:r>
              <a:rPr lang="fr-FR" sz="1800" i="1" dirty="0" err="1" smtClean="0"/>
              <a:t>Thermopoulos</a:t>
            </a:r>
            <a:r>
              <a:rPr lang="fr-FR" sz="1800" i="1" dirty="0"/>
              <a:t>, </a:t>
            </a:r>
            <a:r>
              <a:rPr lang="fr-FR" sz="1800" i="1" dirty="0" err="1" smtClean="0"/>
              <a:t>Verdecchia</a:t>
            </a:r>
            <a:r>
              <a:rPr lang="fr-FR" sz="1800" i="1" dirty="0" smtClean="0"/>
              <a:t>)</a:t>
            </a:r>
            <a:endParaRPr lang="fr-FR" sz="1800" i="1" dirty="0"/>
          </a:p>
          <a:p>
            <a:pPr>
              <a:defRPr/>
            </a:pPr>
            <a:endParaRPr lang="fr-FR" sz="1800" dirty="0"/>
          </a:p>
          <a:p>
            <a:pPr marL="0" indent="0">
              <a:buNone/>
              <a:defRPr/>
            </a:pPr>
            <a:r>
              <a:rPr lang="fr-FR" sz="1800" dirty="0" smtClean="0"/>
              <a:t>Choix des antihypertenseurs</a:t>
            </a:r>
          </a:p>
          <a:p>
            <a:pPr>
              <a:defRPr/>
            </a:pPr>
            <a:r>
              <a:rPr lang="fr-FR" sz="1800" dirty="0" smtClean="0">
                <a:solidFill>
                  <a:srgbClr val="47757E"/>
                </a:solidFill>
              </a:rPr>
              <a:t>2000		ALLHAT </a:t>
            </a:r>
            <a:r>
              <a:rPr lang="fr-FR" sz="1800" dirty="0" err="1" smtClean="0">
                <a:solidFill>
                  <a:srgbClr val="47757E"/>
                </a:solidFill>
              </a:rPr>
              <a:t>doxazocin</a:t>
            </a:r>
            <a:r>
              <a:rPr lang="fr-FR" sz="1800" dirty="0">
                <a:solidFill>
                  <a:srgbClr val="47757E"/>
                </a:solidFill>
              </a:rPr>
              <a:t>	</a:t>
            </a:r>
            <a:r>
              <a:rPr lang="fr-FR" sz="1800" dirty="0" smtClean="0">
                <a:solidFill>
                  <a:srgbClr val="47757E"/>
                </a:solidFill>
              </a:rPr>
              <a:t>	2002		ALLHAT</a:t>
            </a:r>
          </a:p>
          <a:p>
            <a:pPr>
              <a:defRPr/>
            </a:pPr>
            <a:r>
              <a:rPr lang="fr-FR" sz="1800" dirty="0" smtClean="0"/>
              <a:t>2002		</a:t>
            </a:r>
            <a:r>
              <a:rPr lang="fr-FR" sz="1800" dirty="0" smtClean="0">
                <a:solidFill>
                  <a:srgbClr val="47757E"/>
                </a:solidFill>
              </a:rPr>
              <a:t>LIFE</a:t>
            </a:r>
          </a:p>
          <a:p>
            <a:pPr>
              <a:defRPr/>
            </a:pPr>
            <a:r>
              <a:rPr lang="fr-FR" sz="1800" dirty="0" smtClean="0"/>
              <a:t>2005		ASCOT</a:t>
            </a:r>
          </a:p>
          <a:p>
            <a:pPr>
              <a:defRPr/>
            </a:pPr>
            <a:r>
              <a:rPr lang="fr-FR" sz="1800" dirty="0" smtClean="0">
                <a:solidFill>
                  <a:srgbClr val="47757E"/>
                </a:solidFill>
              </a:rPr>
              <a:t>2008		ACCOMPLISH</a:t>
            </a:r>
          </a:p>
          <a:p>
            <a:pPr>
              <a:defRPr/>
            </a:pPr>
            <a:r>
              <a:rPr lang="fr-FR" sz="1800" dirty="0" smtClean="0">
                <a:solidFill>
                  <a:srgbClr val="C00000"/>
                </a:solidFill>
              </a:rPr>
              <a:t>2009		Méta-analyse </a:t>
            </a:r>
            <a:r>
              <a:rPr lang="fr-FR" sz="1800" dirty="0" smtClean="0">
                <a:solidFill>
                  <a:srgbClr val="BA0000"/>
                </a:solidFill>
              </a:rPr>
              <a:t>des </a:t>
            </a:r>
            <a:r>
              <a:rPr lang="fr-FR" sz="1800" dirty="0">
                <a:solidFill>
                  <a:srgbClr val="BA0000"/>
                </a:solidFill>
              </a:rPr>
              <a:t>études sur le choix des </a:t>
            </a:r>
            <a:r>
              <a:rPr lang="fr-FR" sz="1800" dirty="0" smtClean="0">
                <a:solidFill>
                  <a:srgbClr val="BA0000"/>
                </a:solidFill>
              </a:rPr>
              <a:t>antihypertenseurs (Law)</a:t>
            </a:r>
            <a:endParaRPr lang="fr-FR" sz="1800" dirty="0">
              <a:solidFill>
                <a:srgbClr val="BA0000"/>
              </a:solidFill>
            </a:endParaRPr>
          </a:p>
          <a:p>
            <a:pPr>
              <a:defRPr/>
            </a:pPr>
            <a:endParaRPr lang="fr-FR" sz="1800" dirty="0" smtClean="0"/>
          </a:p>
          <a:p>
            <a:pPr marL="0" indent="0" algn="ctr">
              <a:buNone/>
              <a:defRPr/>
            </a:pPr>
            <a:r>
              <a:rPr lang="fr-FR" sz="3000" i="1" dirty="0" smtClean="0"/>
              <a:t>Mentions honorables</a:t>
            </a:r>
          </a:p>
          <a:p>
            <a:pPr>
              <a:defRPr/>
            </a:pPr>
            <a:endParaRPr lang="fr-FR" sz="1800" dirty="0" smtClean="0"/>
          </a:p>
          <a:p>
            <a:pPr marL="0" indent="0">
              <a:buNone/>
              <a:defRPr/>
            </a:pPr>
            <a:r>
              <a:rPr lang="fr-FR" sz="1800" i="1" dirty="0" smtClean="0"/>
              <a:t>Personnes ayant une maladie vasculaire ou diabétiques à haut risque</a:t>
            </a:r>
            <a:endParaRPr lang="fr-FR" sz="1800" i="1" dirty="0"/>
          </a:p>
          <a:p>
            <a:pPr>
              <a:defRPr/>
            </a:pPr>
            <a:r>
              <a:rPr lang="fr-FR" sz="1800" i="1" dirty="0"/>
              <a:t>2000		HOPE					</a:t>
            </a:r>
            <a:r>
              <a:rPr lang="fr-FR" sz="1800" i="1" dirty="0" smtClean="0"/>
              <a:t>2008</a:t>
            </a:r>
            <a:r>
              <a:rPr lang="fr-FR" sz="1800" i="1" dirty="0"/>
              <a:t>		ONTARGET-</a:t>
            </a:r>
            <a:r>
              <a:rPr lang="fr-FR" sz="1800" i="1" dirty="0" smtClean="0"/>
              <a:t>TRANSCEND</a:t>
            </a:r>
          </a:p>
          <a:p>
            <a:pPr marL="0" indent="0">
              <a:buNone/>
              <a:defRPr/>
            </a:pPr>
            <a:endParaRPr lang="fr-FR" sz="1800" i="1" dirty="0" smtClean="0"/>
          </a:p>
          <a:p>
            <a:pPr marL="0" indent="0">
              <a:buNone/>
              <a:defRPr/>
            </a:pPr>
            <a:r>
              <a:rPr lang="fr-FR" sz="1800" i="1" dirty="0" smtClean="0"/>
              <a:t>Néphropathie diabétique (type 1 et 2)</a:t>
            </a:r>
            <a:endParaRPr lang="fr-FR" sz="1800" i="1" dirty="0"/>
          </a:p>
          <a:p>
            <a:pPr>
              <a:defRPr/>
            </a:pPr>
            <a:r>
              <a:rPr lang="fr-FR" sz="1800" i="1" dirty="0"/>
              <a:t>2001		RENAAL					</a:t>
            </a:r>
            <a:r>
              <a:rPr lang="fr-FR" sz="1800" i="1" dirty="0" smtClean="0"/>
              <a:t>2001</a:t>
            </a:r>
            <a:r>
              <a:rPr lang="fr-FR" sz="1800" i="1" dirty="0"/>
              <a:t>		IDNT-</a:t>
            </a:r>
            <a:r>
              <a:rPr lang="fr-FR" sz="1800" i="1" dirty="0" smtClean="0"/>
              <a:t>IRMA</a:t>
            </a:r>
            <a:endParaRPr lang="fr-FR" sz="1800" i="1" dirty="0"/>
          </a:p>
        </p:txBody>
      </p:sp>
      <p:sp>
        <p:nvSpPr>
          <p:cNvPr id="4" name="Accolade fermante 3"/>
          <p:cNvSpPr/>
          <p:nvPr/>
        </p:nvSpPr>
        <p:spPr>
          <a:xfrm>
            <a:off x="6626678" y="2477326"/>
            <a:ext cx="394131" cy="1180274"/>
          </a:xfrm>
          <a:prstGeom prst="rightBrace">
            <a:avLst>
              <a:gd name="adj1" fmla="val 8333"/>
              <a:gd name="adj2" fmla="val 49254"/>
            </a:avLst>
          </a:prstGeom>
          <a:ln>
            <a:solidFill>
              <a:srgbClr val="7AA39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ZoneTexte 4"/>
          <p:cNvSpPr txBox="1"/>
          <p:nvPr/>
        </p:nvSpPr>
        <p:spPr>
          <a:xfrm>
            <a:off x="6858293" y="2490026"/>
            <a:ext cx="2121093" cy="646331"/>
          </a:xfrm>
          <a:prstGeom prst="rect">
            <a:avLst/>
          </a:prstGeom>
          <a:noFill/>
        </p:spPr>
        <p:txBody>
          <a:bodyPr wrap="none" rtlCol="0">
            <a:spAutoFit/>
          </a:bodyPr>
          <a:lstStyle/>
          <a:p>
            <a:pPr algn="ctr"/>
            <a:r>
              <a:rPr lang="fr-FR" sz="1200" dirty="0" smtClean="0"/>
              <a:t>Ces études seront abordées </a:t>
            </a:r>
          </a:p>
          <a:p>
            <a:pPr algn="ctr"/>
            <a:r>
              <a:rPr lang="fr-FR" sz="1200" dirty="0" smtClean="0"/>
              <a:t>par Dr Pierre </a:t>
            </a:r>
            <a:r>
              <a:rPr lang="fr-FR" sz="1200" dirty="0" err="1" smtClean="0"/>
              <a:t>Larochelle</a:t>
            </a:r>
            <a:r>
              <a:rPr lang="fr-FR" sz="1200" dirty="0" smtClean="0"/>
              <a:t> </a:t>
            </a:r>
          </a:p>
          <a:p>
            <a:pPr algn="ctr"/>
            <a:r>
              <a:rPr lang="fr-FR" sz="1200" dirty="0" smtClean="0"/>
              <a:t>en fin d’après-midi</a:t>
            </a:r>
            <a:endParaRPr lang="fr-FR" sz="1200" dirty="0"/>
          </a:p>
        </p:txBody>
      </p:sp>
    </p:spTree>
    <p:extLst>
      <p:ext uri="{BB962C8B-B14F-4D97-AF65-F5344CB8AC3E}">
        <p14:creationId xmlns:p14="http://schemas.microsoft.com/office/powerpoint/2010/main" val="4030049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01738"/>
            <a:ext cx="8229600" cy="1143000"/>
          </a:xfrm>
        </p:spPr>
        <p:txBody>
          <a:bodyPr>
            <a:noAutofit/>
          </a:bodyPr>
          <a:lstStyle/>
          <a:p>
            <a:r>
              <a:rPr lang="fr-CA" sz="2400" dirty="0" err="1"/>
              <a:t>MacMahon</a:t>
            </a:r>
            <a:r>
              <a:rPr lang="fr-CA" sz="2400" dirty="0"/>
              <a:t> S, </a:t>
            </a:r>
            <a:r>
              <a:rPr lang="fr-CA" sz="2400" dirty="0" err="1"/>
              <a:t>Peto</a:t>
            </a:r>
            <a:r>
              <a:rPr lang="fr-CA" sz="2400" dirty="0"/>
              <a:t> R, </a:t>
            </a:r>
            <a:r>
              <a:rPr lang="fr-CA" sz="2400" dirty="0" err="1"/>
              <a:t>Cutler</a:t>
            </a:r>
            <a:r>
              <a:rPr lang="fr-CA" sz="2400" dirty="0"/>
              <a:t> J, Collins R, </a:t>
            </a:r>
            <a:r>
              <a:rPr lang="fr-CA" sz="2400" dirty="0" err="1"/>
              <a:t>Sorlie</a:t>
            </a:r>
            <a:r>
              <a:rPr lang="fr-CA" sz="2400" dirty="0"/>
              <a:t> P, </a:t>
            </a:r>
            <a:r>
              <a:rPr lang="fr-CA" sz="2400" dirty="0" err="1"/>
              <a:t>Neaton</a:t>
            </a:r>
            <a:r>
              <a:rPr lang="fr-CA" sz="2400" dirty="0"/>
              <a:t> J, Abbott R, Godwin J, </a:t>
            </a:r>
            <a:r>
              <a:rPr lang="fr-CA" sz="2400" dirty="0" err="1"/>
              <a:t>Dyer</a:t>
            </a:r>
            <a:r>
              <a:rPr lang="fr-CA" sz="2400" dirty="0"/>
              <a:t> A, </a:t>
            </a:r>
            <a:r>
              <a:rPr lang="fr-CA" sz="2400" dirty="0" err="1"/>
              <a:t>Stamler</a:t>
            </a:r>
            <a:r>
              <a:rPr lang="fr-CA" sz="2400" dirty="0"/>
              <a:t> J.</a:t>
            </a:r>
            <a:r>
              <a:rPr lang="en-CA" sz="2400" dirty="0"/>
              <a:t/>
            </a:r>
            <a:br>
              <a:rPr lang="en-CA" sz="2400" dirty="0"/>
            </a:br>
            <a:r>
              <a:rPr lang="en-CA" sz="2400" dirty="0"/>
              <a:t>Blood pressure, stroke, and coronary heart disease. </a:t>
            </a:r>
            <a:br>
              <a:rPr lang="en-CA" sz="2400" dirty="0"/>
            </a:br>
            <a:r>
              <a:rPr lang="en-CA" sz="2400" dirty="0" smtClean="0"/>
              <a:t>Prolonged </a:t>
            </a:r>
            <a:r>
              <a:rPr lang="en-CA" sz="2400" dirty="0"/>
              <a:t>differences in blood pressure: </a:t>
            </a:r>
            <a:r>
              <a:rPr lang="en-CA" sz="2400" dirty="0" smtClean="0"/>
              <a:t/>
            </a:r>
            <a:br>
              <a:rPr lang="en-CA" sz="2400" dirty="0" smtClean="0"/>
            </a:br>
            <a:r>
              <a:rPr lang="en-CA" sz="2400" dirty="0" smtClean="0"/>
              <a:t>prospective </a:t>
            </a:r>
            <a:r>
              <a:rPr lang="en-CA" sz="2400" dirty="0"/>
              <a:t>observational </a:t>
            </a:r>
            <a:r>
              <a:rPr lang="en-CA" sz="2400" dirty="0" smtClean="0"/>
              <a:t>studies </a:t>
            </a:r>
            <a:r>
              <a:rPr lang="is-IS" sz="2400" dirty="0" smtClean="0"/>
              <a:t>…</a:t>
            </a:r>
            <a:r>
              <a:rPr lang="en-CA" sz="2400" dirty="0" smtClean="0"/>
              <a:t/>
            </a:r>
            <a:br>
              <a:rPr lang="en-CA" sz="2400" dirty="0" smtClean="0"/>
            </a:br>
            <a:r>
              <a:rPr lang="en-CA" sz="2400" dirty="0" smtClean="0">
                <a:solidFill>
                  <a:srgbClr val="BA0000"/>
                </a:solidFill>
              </a:rPr>
              <a:t>Lancet </a:t>
            </a:r>
            <a:r>
              <a:rPr lang="en-CA" sz="2400" dirty="0">
                <a:solidFill>
                  <a:srgbClr val="BA0000"/>
                </a:solidFill>
              </a:rPr>
              <a:t>1990 Mar 31;335(8692):765-74.</a:t>
            </a:r>
            <a:br>
              <a:rPr lang="en-CA" sz="2400" dirty="0">
                <a:solidFill>
                  <a:srgbClr val="BA0000"/>
                </a:solidFill>
              </a:rPr>
            </a:br>
            <a:endParaRPr lang="fr-FR" sz="2400" dirty="0">
              <a:solidFill>
                <a:srgbClr val="BA0000"/>
              </a:solidFill>
            </a:endParaRPr>
          </a:p>
        </p:txBody>
      </p:sp>
      <p:pic>
        <p:nvPicPr>
          <p:cNvPr id="3" name="Image 2" descr="MacMah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71800"/>
            <a:ext cx="2504067" cy="3479800"/>
          </a:xfrm>
          <a:prstGeom prst="rect">
            <a:avLst/>
          </a:prstGeom>
          <a:ln>
            <a:noFill/>
          </a:ln>
          <a:effectLst>
            <a:outerShdw blurRad="190500" algn="tl" rotWithShape="0">
              <a:srgbClr val="000000">
                <a:alpha val="70000"/>
              </a:srgbClr>
            </a:outerShdw>
          </a:effectLst>
        </p:spPr>
      </p:pic>
      <p:sp>
        <p:nvSpPr>
          <p:cNvPr id="5" name="ZoneTexte 4"/>
          <p:cNvSpPr txBox="1"/>
          <p:nvPr/>
        </p:nvSpPr>
        <p:spPr>
          <a:xfrm>
            <a:off x="3276600" y="2964934"/>
            <a:ext cx="5080000" cy="3748719"/>
          </a:xfrm>
          <a:prstGeom prst="rect">
            <a:avLst/>
          </a:prstGeom>
          <a:noFill/>
        </p:spPr>
        <p:txBody>
          <a:bodyPr wrap="square" rtlCol="0">
            <a:spAutoFit/>
          </a:bodyPr>
          <a:lstStyle/>
          <a:p>
            <a:pPr>
              <a:lnSpc>
                <a:spcPct val="90000"/>
              </a:lnSpc>
            </a:pPr>
            <a:r>
              <a:rPr lang="fr-FR" sz="2400" dirty="0" smtClean="0"/>
              <a:t>Questions:</a:t>
            </a:r>
            <a:endParaRPr lang="fr-FR" sz="2400" dirty="0"/>
          </a:p>
          <a:p>
            <a:pPr>
              <a:lnSpc>
                <a:spcPct val="90000"/>
              </a:lnSpc>
            </a:pPr>
            <a:endParaRPr lang="fr-FR" sz="2400" dirty="0" smtClean="0"/>
          </a:p>
          <a:p>
            <a:pPr>
              <a:lnSpc>
                <a:spcPct val="90000"/>
              </a:lnSpc>
            </a:pPr>
            <a:r>
              <a:rPr lang="fr-FR" sz="2400" dirty="0" smtClean="0"/>
              <a:t>Y a-t-il un seuil de PA sous lequel une PA plus basse n’est pas associée à une plus faible incidence de maladie cardiovasculaire?</a:t>
            </a:r>
          </a:p>
          <a:p>
            <a:pPr>
              <a:lnSpc>
                <a:spcPct val="90000"/>
              </a:lnSpc>
            </a:pPr>
            <a:endParaRPr lang="fr-FR" sz="2400" dirty="0"/>
          </a:p>
          <a:p>
            <a:pPr>
              <a:lnSpc>
                <a:spcPct val="90000"/>
              </a:lnSpc>
            </a:pPr>
            <a:r>
              <a:rPr lang="fr-FR" sz="2400" dirty="0" smtClean="0"/>
              <a:t>Quelle est la force de l’association entre la PA </a:t>
            </a:r>
            <a:r>
              <a:rPr lang="fr-FR" sz="2400" dirty="0" smtClean="0">
                <a:solidFill>
                  <a:srgbClr val="BA0000"/>
                </a:solidFill>
              </a:rPr>
              <a:t>diastolique</a:t>
            </a:r>
            <a:r>
              <a:rPr lang="fr-FR" sz="2400" dirty="0" smtClean="0"/>
              <a:t> et l’incidence d’AVC et d’évènements coronariens?</a:t>
            </a:r>
            <a:endParaRPr lang="fr-FR" sz="2400" dirty="0"/>
          </a:p>
        </p:txBody>
      </p:sp>
    </p:spTree>
    <p:extLst>
      <p:ext uri="{BB962C8B-B14F-4D97-AF65-F5344CB8AC3E}">
        <p14:creationId xmlns:p14="http://schemas.microsoft.com/office/powerpoint/2010/main" val="1701171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Méta-analyse des études d’observation </a:t>
            </a:r>
            <a:r>
              <a:rPr lang="fr-FR" sz="3600" dirty="0" smtClean="0"/>
              <a:t/>
            </a:r>
            <a:br>
              <a:rPr lang="fr-FR" sz="3600" dirty="0" smtClean="0"/>
            </a:br>
            <a:r>
              <a:rPr lang="fr-FR" sz="3600" dirty="0" err="1" smtClean="0"/>
              <a:t>MacMahon</a:t>
            </a:r>
            <a:r>
              <a:rPr lang="fr-FR" sz="3600" dirty="0" smtClean="0"/>
              <a:t> et al.</a:t>
            </a:r>
            <a:endParaRPr lang="fr-FR" sz="3600" dirty="0"/>
          </a:p>
        </p:txBody>
      </p:sp>
      <p:sp>
        <p:nvSpPr>
          <p:cNvPr id="4" name="Espace réservé du contenu 3"/>
          <p:cNvSpPr>
            <a:spLocks noGrp="1"/>
          </p:cNvSpPr>
          <p:nvPr>
            <p:ph idx="1"/>
          </p:nvPr>
        </p:nvSpPr>
        <p:spPr>
          <a:xfrm>
            <a:off x="291964" y="1417638"/>
            <a:ext cx="8574667" cy="1852595"/>
          </a:xfrm>
        </p:spPr>
        <p:txBody>
          <a:bodyPr>
            <a:normAutofit lnSpcReduction="10000"/>
          </a:bodyPr>
          <a:lstStyle/>
          <a:p>
            <a:r>
              <a:rPr lang="fr-FR" sz="2400" dirty="0" smtClean="0"/>
              <a:t>9 études prospectives: 420 000 participants</a:t>
            </a:r>
          </a:p>
          <a:p>
            <a:r>
              <a:rPr lang="fr-FR" sz="2400" dirty="0" smtClean="0"/>
              <a:t>Correction pour le biais de dilution dû aux fluctuations aléatoires de la mesure de PA en combinant les données de PA habituelle (moyenne à long terme) à celles de PA au recrutement</a:t>
            </a:r>
            <a:endParaRPr lang="fr-FR" sz="2400" dirty="0"/>
          </a:p>
        </p:txBody>
      </p:sp>
      <p:pic>
        <p:nvPicPr>
          <p:cNvPr id="3" name="Image 2" descr="MacMahon Table 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64" y="3425843"/>
            <a:ext cx="8574667" cy="3042428"/>
          </a:xfrm>
          <a:prstGeom prst="rect">
            <a:avLst/>
          </a:prstGeom>
          <a:ln>
            <a:noFill/>
          </a:ln>
          <a:effectLst>
            <a:outerShdw blurRad="190500" algn="tl" rotWithShape="0">
              <a:srgbClr val="000000">
                <a:alpha val="70000"/>
              </a:srgbClr>
            </a:outerShdw>
          </a:effectLst>
        </p:spPr>
      </p:pic>
      <p:sp>
        <p:nvSpPr>
          <p:cNvPr id="5" name="Rectangle à coins arrondis 4"/>
          <p:cNvSpPr/>
          <p:nvPr/>
        </p:nvSpPr>
        <p:spPr>
          <a:xfrm>
            <a:off x="291964" y="5898099"/>
            <a:ext cx="8574667" cy="364981"/>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9157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8"/>
            <a:ext cx="8229600" cy="1143000"/>
          </a:xfrm>
        </p:spPr>
        <p:txBody>
          <a:bodyPr>
            <a:noAutofit/>
          </a:bodyPr>
          <a:lstStyle/>
          <a:p>
            <a:r>
              <a:rPr lang="fr-FR" sz="3600" dirty="0"/>
              <a:t>Méta-analyse des études </a:t>
            </a:r>
            <a:r>
              <a:rPr lang="fr-FR" sz="3600" dirty="0" smtClean="0"/>
              <a:t>d’observation</a:t>
            </a:r>
            <a:endParaRPr lang="fr-FR" sz="3600" dirty="0"/>
          </a:p>
        </p:txBody>
      </p:sp>
      <p:pic>
        <p:nvPicPr>
          <p:cNvPr id="3" name="Image 2" descr="MacMahon Fig 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05081"/>
            <a:ext cx="8686800" cy="4457227"/>
          </a:xfrm>
          <a:prstGeom prst="rect">
            <a:avLst/>
          </a:prstGeom>
          <a:ln>
            <a:noFill/>
          </a:ln>
          <a:effectLst>
            <a:outerShdw blurRad="190500" algn="tl" rotWithShape="0">
              <a:srgbClr val="000000">
                <a:alpha val="70000"/>
              </a:srgbClr>
            </a:outerShdw>
          </a:effectLst>
        </p:spPr>
      </p:pic>
      <p:sp>
        <p:nvSpPr>
          <p:cNvPr id="4" name="Espace réservé du contenu 3"/>
          <p:cNvSpPr>
            <a:spLocks noGrp="1"/>
          </p:cNvSpPr>
          <p:nvPr>
            <p:ph idx="1"/>
          </p:nvPr>
        </p:nvSpPr>
        <p:spPr>
          <a:xfrm>
            <a:off x="291964" y="1189039"/>
            <a:ext cx="8574667" cy="741361"/>
          </a:xfrm>
        </p:spPr>
        <p:txBody>
          <a:bodyPr>
            <a:normAutofit/>
          </a:bodyPr>
          <a:lstStyle/>
          <a:p>
            <a:r>
              <a:rPr lang="fr-FR" sz="2400" dirty="0" smtClean="0"/>
              <a:t>Entre </a:t>
            </a:r>
            <a:r>
              <a:rPr lang="fr-FR" sz="2400" dirty="0"/>
              <a:t>70 et 110 </a:t>
            </a:r>
            <a:r>
              <a:rPr lang="fr-FR" sz="2400" dirty="0" err="1" smtClean="0"/>
              <a:t>mmHg</a:t>
            </a:r>
            <a:r>
              <a:rPr lang="fr-FR" sz="2400" dirty="0" smtClean="0"/>
              <a:t> de PAD, il n’y a pas de seuil </a:t>
            </a:r>
            <a:r>
              <a:rPr lang="is-IS" sz="2400" dirty="0" smtClean="0"/>
              <a:t>…</a:t>
            </a:r>
            <a:endParaRPr lang="fr-FR" sz="2400" dirty="0"/>
          </a:p>
        </p:txBody>
      </p:sp>
    </p:spTree>
    <p:extLst>
      <p:ext uri="{BB962C8B-B14F-4D97-AF65-F5344CB8AC3E}">
        <p14:creationId xmlns:p14="http://schemas.microsoft.com/office/powerpoint/2010/main" val="2313428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Méta-analyse des études d’observation </a:t>
            </a:r>
            <a:br>
              <a:rPr lang="fr-FR" sz="3600" dirty="0"/>
            </a:br>
            <a:endParaRPr lang="fr-FR" sz="3600" dirty="0"/>
          </a:p>
        </p:txBody>
      </p:sp>
      <p:pic>
        <p:nvPicPr>
          <p:cNvPr id="3" name="Image 2" descr="MacMahon Fig 3 stok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1798638"/>
            <a:ext cx="6654800" cy="4868356"/>
          </a:xfrm>
          <a:prstGeom prst="rect">
            <a:avLst/>
          </a:prstGeom>
          <a:ln>
            <a:noFill/>
          </a:ln>
          <a:effectLst>
            <a:outerShdw blurRad="190500" algn="tl" rotWithShape="0">
              <a:srgbClr val="000000">
                <a:alpha val="70000"/>
              </a:srgbClr>
            </a:outerShdw>
          </a:effectLst>
        </p:spPr>
      </p:pic>
      <p:sp>
        <p:nvSpPr>
          <p:cNvPr id="4" name="Espace réservé du contenu 3"/>
          <p:cNvSpPr>
            <a:spLocks noGrp="1"/>
          </p:cNvSpPr>
          <p:nvPr>
            <p:ph idx="1"/>
          </p:nvPr>
        </p:nvSpPr>
        <p:spPr>
          <a:xfrm>
            <a:off x="291964" y="998539"/>
            <a:ext cx="8574667" cy="741361"/>
          </a:xfrm>
        </p:spPr>
        <p:txBody>
          <a:bodyPr>
            <a:normAutofit fontScale="92500" lnSpcReduction="10000"/>
          </a:bodyPr>
          <a:lstStyle/>
          <a:p>
            <a:r>
              <a:rPr lang="fr-FR" sz="2400" dirty="0" smtClean="0"/>
              <a:t>Une différence prolongée de PAD de 5, 7.5 et 10 </a:t>
            </a:r>
            <a:r>
              <a:rPr lang="fr-FR" sz="2400" dirty="0" err="1" smtClean="0"/>
              <a:t>mmHg</a:t>
            </a:r>
            <a:r>
              <a:rPr lang="fr-FR" sz="2400" dirty="0" smtClean="0"/>
              <a:t> est respectivement associée à 34, 46 et 56% moins d’AVC</a:t>
            </a:r>
            <a:endParaRPr lang="fr-FR" sz="2400" dirty="0"/>
          </a:p>
        </p:txBody>
      </p:sp>
    </p:spTree>
    <p:extLst>
      <p:ext uri="{BB962C8B-B14F-4D97-AF65-F5344CB8AC3E}">
        <p14:creationId xmlns:p14="http://schemas.microsoft.com/office/powerpoint/2010/main" val="4159341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4087</TotalTime>
  <Words>1164</Words>
  <Application>Microsoft Office PowerPoint</Application>
  <PresentationFormat>On-screen Show (4:3)</PresentationFormat>
  <Paragraphs>223</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Thème Office</vt:lpstr>
      <vt:lpstr>Rétrospective des coups de cœur cliniques de 1992 à 2017</vt:lpstr>
      <vt:lpstr>Alain Milot Intérêts</vt:lpstr>
      <vt:lpstr>Palmarès chronologique  1990-2016</vt:lpstr>
      <vt:lpstr>Palmarès thématique 1990-2016</vt:lpstr>
      <vt:lpstr>Palmarès thématique (suite)</vt:lpstr>
      <vt:lpstr>MacMahon S, Peto R, Cutler J, Collins R, Sorlie P, Neaton J, Abbott R, Godwin J, Dyer A, Stamler J. Blood pressure, stroke, and coronary heart disease.  Prolonged differences in blood pressure:  prospective observational studies … Lancet 1990 Mar 31;335(8692):765-74. </vt:lpstr>
      <vt:lpstr>Méta-analyse des études d’observation  MacMahon et al.</vt:lpstr>
      <vt:lpstr>Méta-analyse des études d’observation</vt:lpstr>
      <vt:lpstr>Méta-analyse des études d’observation  </vt:lpstr>
      <vt:lpstr>Méta-analyse des études d’observation</vt:lpstr>
      <vt:lpstr>Méta-analyse des études d’observation  MacMahon et al.</vt:lpstr>
      <vt:lpstr>1990</vt:lpstr>
      <vt:lpstr>Lewington S, Clarke R, Qizilbash N, Peto R, Collins R Prospective Studies Collaboration Age-specific relevance of usual blood pressure to vascular mortality: a meta-analysis of individual data  for one million adults in 61 prospective studies. Lancet. 2002 Dec 14;360(9349):1903-13. </vt:lpstr>
      <vt:lpstr>Méta-analyse des études d’observation Prospective Studies Collaboration </vt:lpstr>
      <vt:lpstr>Méta-analyse des études d’observation Prospective Studies Collaboration AVC mortel selon l’âge</vt:lpstr>
      <vt:lpstr>Méta-analyse des études d’observation Prospective Studies Collaboration Cardiopathie ischémique mortelle selon l’âge </vt:lpstr>
      <vt:lpstr>Méta-analyse des études d’observation Prospective Studies Collaboration Cardiopathie ischémique mortelle selon le sexe </vt:lpstr>
      <vt:lpstr>Méta-analyse des études d’observation Prospective Studies Collaboration</vt:lpstr>
      <vt:lpstr>2002</vt:lpstr>
      <vt:lpstr>Des «Top» aux «Coups de coeur»  de 2002 à 2017</vt:lpstr>
      <vt:lpstr>Fagard RH, Cornelissen VA. Incidence of cardiovascular events in white-coat, masked and sustained hypertension versus true normotension: a meta-analysis. J Hypertens. 2007 Nov;25(11):2193-8.</vt:lpstr>
      <vt:lpstr>Méta-analyse sur l’HTA masquée Fagard</vt:lpstr>
      <vt:lpstr>Méta-analyse sur l’HTA masquée Fagard</vt:lpstr>
      <vt:lpstr>Méta-analyse sur l’HTA masquée Fagard</vt:lpstr>
      <vt:lpstr>Méta-analyse sur l’HTA masquée Fagard</vt:lpstr>
      <vt:lpstr>Méta-analyse sur l’HTA masquée Fagard</vt:lpstr>
      <vt:lpstr>Méta-analyse sur l’HTA masquée Fagard</vt:lpstr>
      <vt:lpstr>Méta-analyse sur l’HTA masquée Fagard</vt:lpstr>
      <vt:lpstr>2007</vt:lpstr>
      <vt:lpstr>Law MR, Morris JK, Wald NJ. Use of blood pressure lowering drugs in the prevention of cardiovascular disease:  meta-analysis of 147 randomised trials in the context of expectations from prospective epidemiological studies. BMJ 2009 May 19;338:b1665.</vt:lpstr>
      <vt:lpstr>Méta-analyse des études sur  le choix des antihypertenseurs Law</vt:lpstr>
      <vt:lpstr>Méta-analyse des études sur le choix des antihypertenseurs Law</vt:lpstr>
      <vt:lpstr>Méta-analyse des études sur le choix des antihypertenseurs Law</vt:lpstr>
      <vt:lpstr>Méta-analyse des études sur le choix des antihypertenseurs Law</vt:lpstr>
      <vt:lpstr>Méta-analyse des études sur  le choix des antihypertenseurs Law</vt:lpstr>
      <vt:lpstr>2009</vt:lpstr>
      <vt:lpstr>Global Burden of Disease Risk Factors Collaborators.  Global, regional, and national comparative risk assessment of 79 behavioural, environmental and occupational, and metabolic risks or clusters of risks: a systematic analysis for the Global Burden of Disease Study 1990-2015. Lancet. 2016 Oct 8;388(10053):1659-1724.</vt:lpstr>
      <vt:lpstr>Global Burden of Disease 1990-2015 Risk Factors Collaborators</vt:lpstr>
      <vt:lpstr>Global Burden of Disease 1990-2015 Risk Factors Collaborators</vt:lpstr>
      <vt:lpstr>Global Burden of Disease 1990-2015 Risk Factors Collaborators</vt:lpstr>
      <vt:lpstr>2016</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Milot</dc:creator>
  <cp:lastModifiedBy>Laura Gauthier</cp:lastModifiedBy>
  <cp:revision>288</cp:revision>
  <dcterms:created xsi:type="dcterms:W3CDTF">2016-08-23T00:28:10Z</dcterms:created>
  <dcterms:modified xsi:type="dcterms:W3CDTF">2017-02-17T16:32:11Z</dcterms:modified>
</cp:coreProperties>
</file>